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9" r:id="rId5"/>
    <p:sldId id="259" r:id="rId6"/>
    <p:sldId id="260" r:id="rId7"/>
    <p:sldId id="261" r:id="rId8"/>
    <p:sldId id="262" r:id="rId9"/>
    <p:sldId id="263" r:id="rId10"/>
    <p:sldId id="278" r:id="rId11"/>
    <p:sldId id="266" r:id="rId12"/>
    <p:sldId id="268" r:id="rId13"/>
    <p:sldId id="269" r:id="rId14"/>
    <p:sldId id="270" r:id="rId15"/>
    <p:sldId id="280" r:id="rId16"/>
    <p:sldId id="271" r:id="rId17"/>
    <p:sldId id="281" r:id="rId18"/>
    <p:sldId id="272" r:id="rId19"/>
    <p:sldId id="273" r:id="rId20"/>
    <p:sldId id="282" r:id="rId21"/>
    <p:sldId id="274" r:id="rId22"/>
    <p:sldId id="275" r:id="rId23"/>
    <p:sldId id="276" r:id="rId24"/>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8" d="100"/>
          <a:sy n="158" d="100"/>
        </p:scale>
        <p:origin x="1541" y="9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88361" y="3242195"/>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7" name="bg object 17"/>
          <p:cNvSpPr/>
          <p:nvPr/>
        </p:nvSpPr>
        <p:spPr>
          <a:xfrm>
            <a:off x="3008744" y="3238232"/>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8" name="bg object 18"/>
          <p:cNvSpPr/>
          <p:nvPr/>
        </p:nvSpPr>
        <p:spPr>
          <a:xfrm>
            <a:off x="3186546" y="3238232"/>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19" name="bg object 19"/>
          <p:cNvSpPr/>
          <p:nvPr/>
        </p:nvSpPr>
        <p:spPr>
          <a:xfrm>
            <a:off x="3339032" y="3231882"/>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0" name="bg object 20"/>
          <p:cNvSpPr/>
          <p:nvPr/>
        </p:nvSpPr>
        <p:spPr>
          <a:xfrm>
            <a:off x="3275863" y="323823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1" name="bg object 21"/>
          <p:cNvSpPr/>
          <p:nvPr/>
        </p:nvSpPr>
        <p:spPr>
          <a:xfrm>
            <a:off x="3631883" y="3244583"/>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bg object 22"/>
          <p:cNvSpPr/>
          <p:nvPr/>
        </p:nvSpPr>
        <p:spPr>
          <a:xfrm>
            <a:off x="3542982" y="323823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3" name="bg object 23"/>
          <p:cNvSpPr/>
          <p:nvPr/>
        </p:nvSpPr>
        <p:spPr>
          <a:xfrm>
            <a:off x="3619183" y="323188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4" name="bg object 24"/>
          <p:cNvSpPr/>
          <p:nvPr/>
        </p:nvSpPr>
        <p:spPr>
          <a:xfrm>
            <a:off x="3886302" y="323188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5" name="bg object 25"/>
          <p:cNvSpPr/>
          <p:nvPr/>
        </p:nvSpPr>
        <p:spPr>
          <a:xfrm>
            <a:off x="3810101" y="323823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6" name="bg object 26"/>
          <p:cNvSpPr/>
          <p:nvPr/>
        </p:nvSpPr>
        <p:spPr>
          <a:xfrm>
            <a:off x="3886302" y="326998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1">
            <a:solidFill>
              <a:srgbClr val="D6D6EF"/>
            </a:solidFill>
          </a:ln>
        </p:spPr>
        <p:txBody>
          <a:bodyPr wrap="square" lIns="0" tIns="0" rIns="0" bIns="0" rtlCol="0"/>
          <a:lstStyle/>
          <a:p>
            <a:endParaRPr/>
          </a:p>
        </p:txBody>
      </p:sp>
      <p:sp>
        <p:nvSpPr>
          <p:cNvPr id="27" name="bg object 27"/>
          <p:cNvSpPr/>
          <p:nvPr/>
        </p:nvSpPr>
        <p:spPr>
          <a:xfrm>
            <a:off x="4153434" y="323188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8" name="bg object 28"/>
          <p:cNvSpPr/>
          <p:nvPr/>
        </p:nvSpPr>
        <p:spPr>
          <a:xfrm>
            <a:off x="4451033" y="3262363"/>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9" name="bg object 29"/>
          <p:cNvSpPr/>
          <p:nvPr/>
        </p:nvSpPr>
        <p:spPr>
          <a:xfrm>
            <a:off x="4423969" y="3235868"/>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0" name="bg object 30"/>
          <p:cNvSpPr/>
          <p:nvPr/>
        </p:nvSpPr>
        <p:spPr>
          <a:xfrm>
            <a:off x="4329112" y="3231882"/>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31" name="bg object 31"/>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2" name="Holder 2"/>
          <p:cNvSpPr>
            <a:spLocks noGrp="1"/>
          </p:cNvSpPr>
          <p:nvPr>
            <p:ph type="ctrTitle"/>
          </p:nvPr>
        </p:nvSpPr>
        <p:spPr>
          <a:xfrm>
            <a:off x="95300" y="45565"/>
            <a:ext cx="916940" cy="244475"/>
          </a:xfrm>
          <a:prstGeom prst="rect">
            <a:avLst/>
          </a:prstGeom>
        </p:spPr>
        <p:txBody>
          <a:bodyPr wrap="square" lIns="0" tIns="0" rIns="0" bIns="0">
            <a:spAutoFit/>
          </a:bodyPr>
          <a:lstStyle>
            <a:lvl1pPr>
              <a:defRPr sz="1400" b="0" i="0">
                <a:solidFill>
                  <a:schemeClr val="bg1"/>
                </a:solidFill>
                <a:latin typeface="Arial MT"/>
                <a:cs typeface="Arial MT"/>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11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5" name="Holder 5"/>
          <p:cNvSpPr>
            <a:spLocks noGrp="1"/>
          </p:cNvSpPr>
          <p:nvPr>
            <p:ph type="dt" sz="half" idx="6"/>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Short</a:t>
            </a:r>
            <a:r>
              <a:rPr spc="5" dirty="0"/>
              <a:t> </a:t>
            </a:r>
            <a:r>
              <a:rPr spc="-10" dirty="0"/>
              <a:t>Title</a:t>
            </a:r>
          </a:p>
        </p:txBody>
      </p:sp>
      <p:sp>
        <p:nvSpPr>
          <p:cNvPr id="6" name="Holder 6"/>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fld id="{81D60167-4931-47E6-BA6A-407CBD079E47}" type="slidenum">
              <a:rPr dirty="0"/>
              <a:t>‹#›</a:t>
            </a:fld>
            <a:r>
              <a:rPr spc="-15" dirty="0"/>
              <a:t> </a:t>
            </a:r>
            <a:r>
              <a:rPr dirty="0"/>
              <a:t>/</a:t>
            </a:r>
            <a:r>
              <a:rPr spc="-10" dirty="0"/>
              <a:t> </a:t>
            </a:r>
            <a:r>
              <a:rPr spc="-25" dirty="0"/>
              <a:t>21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5" name="Holder 5"/>
          <p:cNvSpPr>
            <a:spLocks noGrp="1"/>
          </p:cNvSpPr>
          <p:nvPr>
            <p:ph type="dt" sz="half" idx="6"/>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Short</a:t>
            </a:r>
            <a:r>
              <a:rPr spc="5" dirty="0"/>
              <a:t> </a:t>
            </a:r>
            <a:r>
              <a:rPr spc="-10" dirty="0"/>
              <a:t>Title</a:t>
            </a:r>
          </a:p>
        </p:txBody>
      </p:sp>
      <p:sp>
        <p:nvSpPr>
          <p:cNvPr id="6" name="Holder 6"/>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fld id="{81D60167-4931-47E6-BA6A-407CBD079E47}" type="slidenum">
              <a:rPr dirty="0"/>
              <a:t>‹#›</a:t>
            </a:fld>
            <a:r>
              <a:rPr spc="-15" dirty="0"/>
              <a:t> </a:t>
            </a:r>
            <a:r>
              <a:rPr dirty="0"/>
              <a:t>/</a:t>
            </a:r>
            <a:r>
              <a:rPr spc="-10" dirty="0"/>
              <a:t> </a:t>
            </a:r>
            <a:r>
              <a:rPr spc="-25" dirty="0"/>
              <a:t>21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Arial MT"/>
                <a:cs typeface="Arial MT"/>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6" name="Holder 6"/>
          <p:cNvSpPr>
            <a:spLocks noGrp="1"/>
          </p:cNvSpPr>
          <p:nvPr>
            <p:ph type="dt" sz="half" idx="6"/>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Short</a:t>
            </a:r>
            <a:r>
              <a:rPr spc="5" dirty="0"/>
              <a:t> </a:t>
            </a:r>
            <a:r>
              <a:rPr spc="-10" dirty="0"/>
              <a:t>Title</a:t>
            </a:r>
          </a:p>
        </p:txBody>
      </p:sp>
      <p:sp>
        <p:nvSpPr>
          <p:cNvPr id="7" name="Holder 7"/>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fld id="{81D60167-4931-47E6-BA6A-407CBD079E47}" type="slidenum">
              <a:rPr dirty="0"/>
              <a:t>‹#›</a:t>
            </a:fld>
            <a:r>
              <a:rPr spc="-15" dirty="0"/>
              <a:t> </a:t>
            </a:r>
            <a:r>
              <a:rPr dirty="0"/>
              <a:t>/</a:t>
            </a:r>
            <a:r>
              <a:rPr spc="-10" dirty="0"/>
              <a:t> </a:t>
            </a:r>
            <a:r>
              <a:rPr spc="-25" dirty="0"/>
              <a:t>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4" name="Holder 4"/>
          <p:cNvSpPr>
            <a:spLocks noGrp="1"/>
          </p:cNvSpPr>
          <p:nvPr>
            <p:ph type="dt" sz="half" idx="6"/>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Short</a:t>
            </a:r>
            <a:r>
              <a:rPr spc="5" dirty="0"/>
              <a:t> </a:t>
            </a:r>
            <a:r>
              <a:rPr spc="-10" dirty="0"/>
              <a:t>Title</a:t>
            </a:r>
          </a:p>
        </p:txBody>
      </p:sp>
      <p:sp>
        <p:nvSpPr>
          <p:cNvPr id="5" name="Holder 5"/>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fld id="{81D60167-4931-47E6-BA6A-407CBD079E47}" type="slidenum">
              <a:rPr dirty="0"/>
              <a:t>‹#›</a:t>
            </a:fld>
            <a:r>
              <a:rPr spc="-15" dirty="0"/>
              <a:t> </a:t>
            </a:r>
            <a:r>
              <a:rPr dirty="0"/>
              <a:t>/</a:t>
            </a:r>
            <a:r>
              <a:rPr spc="-10" dirty="0"/>
              <a:t> </a:t>
            </a:r>
            <a:r>
              <a:rPr spc="-25" dirty="0"/>
              <a:t>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3" name="Holder 3"/>
          <p:cNvSpPr>
            <a:spLocks noGrp="1"/>
          </p:cNvSpPr>
          <p:nvPr>
            <p:ph type="dt" sz="half" idx="6"/>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r>
              <a:rPr dirty="0"/>
              <a:t>Short</a:t>
            </a:r>
            <a:r>
              <a:rPr spc="5" dirty="0"/>
              <a:t> </a:t>
            </a:r>
            <a:r>
              <a:rPr spc="-10" dirty="0"/>
              <a:t>Title</a:t>
            </a:r>
          </a:p>
        </p:txBody>
      </p:sp>
      <p:sp>
        <p:nvSpPr>
          <p:cNvPr id="4" name="Holder 4"/>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12700">
              <a:lnSpc>
                <a:spcPct val="100000"/>
              </a:lnSpc>
              <a:spcBef>
                <a:spcPts val="70"/>
              </a:spcBef>
            </a:pPr>
            <a:fld id="{81D60167-4931-47E6-BA6A-407CBD079E47}" type="slidenum">
              <a:rPr dirty="0"/>
              <a:t>‹#›</a:t>
            </a:fld>
            <a:r>
              <a:rPr spc="-15" dirty="0"/>
              <a:t> </a:t>
            </a:r>
            <a:r>
              <a:rPr dirty="0"/>
              <a:t>/</a:t>
            </a:r>
            <a:r>
              <a:rPr spc="-10" dirty="0"/>
              <a:t> </a:t>
            </a:r>
            <a:r>
              <a:rPr spc="-25" dirty="0"/>
              <a:t>21</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88361" y="3242195"/>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7" name="bg object 17"/>
          <p:cNvSpPr/>
          <p:nvPr/>
        </p:nvSpPr>
        <p:spPr>
          <a:xfrm>
            <a:off x="3008744" y="3238232"/>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8" name="bg object 18"/>
          <p:cNvSpPr/>
          <p:nvPr/>
        </p:nvSpPr>
        <p:spPr>
          <a:xfrm>
            <a:off x="3186546" y="3238232"/>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19" name="bg object 19"/>
          <p:cNvSpPr/>
          <p:nvPr/>
        </p:nvSpPr>
        <p:spPr>
          <a:xfrm>
            <a:off x="3339032" y="3231882"/>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0" name="bg object 20"/>
          <p:cNvSpPr/>
          <p:nvPr/>
        </p:nvSpPr>
        <p:spPr>
          <a:xfrm>
            <a:off x="3275863" y="323823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1" name="bg object 21"/>
          <p:cNvSpPr/>
          <p:nvPr/>
        </p:nvSpPr>
        <p:spPr>
          <a:xfrm>
            <a:off x="3631883" y="3244583"/>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bg object 22"/>
          <p:cNvSpPr/>
          <p:nvPr/>
        </p:nvSpPr>
        <p:spPr>
          <a:xfrm>
            <a:off x="3542982" y="323823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3" name="bg object 23"/>
          <p:cNvSpPr/>
          <p:nvPr/>
        </p:nvSpPr>
        <p:spPr>
          <a:xfrm>
            <a:off x="3619183" y="323188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4" name="bg object 24"/>
          <p:cNvSpPr/>
          <p:nvPr/>
        </p:nvSpPr>
        <p:spPr>
          <a:xfrm>
            <a:off x="3886302" y="323188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5" name="bg object 25"/>
          <p:cNvSpPr/>
          <p:nvPr/>
        </p:nvSpPr>
        <p:spPr>
          <a:xfrm>
            <a:off x="3810101" y="323823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6" name="bg object 26"/>
          <p:cNvSpPr/>
          <p:nvPr/>
        </p:nvSpPr>
        <p:spPr>
          <a:xfrm>
            <a:off x="3886302" y="326998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1">
            <a:solidFill>
              <a:srgbClr val="D6D6EF"/>
            </a:solidFill>
          </a:ln>
        </p:spPr>
        <p:txBody>
          <a:bodyPr wrap="square" lIns="0" tIns="0" rIns="0" bIns="0" rtlCol="0"/>
          <a:lstStyle/>
          <a:p>
            <a:endParaRPr/>
          </a:p>
        </p:txBody>
      </p:sp>
      <p:sp>
        <p:nvSpPr>
          <p:cNvPr id="27" name="bg object 27"/>
          <p:cNvSpPr/>
          <p:nvPr/>
        </p:nvSpPr>
        <p:spPr>
          <a:xfrm>
            <a:off x="4153434" y="323188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8" name="bg object 28"/>
          <p:cNvSpPr/>
          <p:nvPr/>
        </p:nvSpPr>
        <p:spPr>
          <a:xfrm>
            <a:off x="4451033" y="3262363"/>
            <a:ext cx="20320" cy="20320"/>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9" name="bg object 29"/>
          <p:cNvSpPr/>
          <p:nvPr/>
        </p:nvSpPr>
        <p:spPr>
          <a:xfrm>
            <a:off x="4423969" y="3235868"/>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0" name="bg object 30"/>
          <p:cNvSpPr/>
          <p:nvPr/>
        </p:nvSpPr>
        <p:spPr>
          <a:xfrm>
            <a:off x="4329112" y="3231882"/>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sp>
        <p:nvSpPr>
          <p:cNvPr id="2" name="Holder 2"/>
          <p:cNvSpPr>
            <a:spLocks noGrp="1"/>
          </p:cNvSpPr>
          <p:nvPr>
            <p:ph type="title"/>
          </p:nvPr>
        </p:nvSpPr>
        <p:spPr>
          <a:xfrm>
            <a:off x="95300" y="45565"/>
            <a:ext cx="1807845" cy="244475"/>
          </a:xfrm>
          <a:prstGeom prst="rect">
            <a:avLst/>
          </a:prstGeom>
        </p:spPr>
        <p:txBody>
          <a:bodyPr wrap="square" lIns="0" tIns="0" rIns="0" bIns="0">
            <a:spAutoFit/>
          </a:bodyPr>
          <a:lstStyle>
            <a:lvl1pPr>
              <a:defRPr sz="1400" b="0" i="0">
                <a:solidFill>
                  <a:schemeClr val="bg1"/>
                </a:solidFill>
                <a:latin typeface="Arial MT"/>
                <a:cs typeface="Arial MT"/>
              </a:defRPr>
            </a:lvl1pPr>
          </a:lstStyle>
          <a:p>
            <a:endParaRPr/>
          </a:p>
        </p:txBody>
      </p:sp>
      <p:sp>
        <p:nvSpPr>
          <p:cNvPr id="3" name="Holder 3"/>
          <p:cNvSpPr>
            <a:spLocks noGrp="1"/>
          </p:cNvSpPr>
          <p:nvPr>
            <p:ph type="body" idx="1"/>
          </p:nvPr>
        </p:nvSpPr>
        <p:spPr>
          <a:xfrm>
            <a:off x="402932" y="661986"/>
            <a:ext cx="4079240" cy="2236470"/>
          </a:xfrm>
          <a:prstGeom prst="rect">
            <a:avLst/>
          </a:prstGeom>
        </p:spPr>
        <p:txBody>
          <a:bodyPr wrap="square" lIns="0" tIns="0" rIns="0" bIns="0">
            <a:spAutoFit/>
          </a:bodyPr>
          <a:lstStyle>
            <a:lvl1pPr>
              <a:defRPr sz="11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421944" y="3331252"/>
            <a:ext cx="692150" cy="119379"/>
          </a:xfrm>
          <a:prstGeom prst="rect">
            <a:avLst/>
          </a:prstGeom>
        </p:spPr>
        <p:txBody>
          <a:bodyPr wrap="square" lIns="0" tIns="0" rIns="0" bIns="0">
            <a:spAutoFit/>
          </a:bodyPr>
          <a:lstStyle>
            <a:lvl1pPr>
              <a:defRPr sz="600" b="0" i="0">
                <a:solidFill>
                  <a:schemeClr val="bg1"/>
                </a:solidFill>
                <a:latin typeface="Arial MT"/>
                <a:cs typeface="Arial MT"/>
              </a:defRPr>
            </a:lvl1p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5" name="Holder 5"/>
          <p:cNvSpPr>
            <a:spLocks noGrp="1"/>
          </p:cNvSpPr>
          <p:nvPr>
            <p:ph type="dt" sz="half" idx="6"/>
          </p:nvPr>
        </p:nvSpPr>
        <p:spPr>
          <a:xfrm>
            <a:off x="2116772" y="3331252"/>
            <a:ext cx="374650" cy="119379"/>
          </a:xfrm>
          <a:prstGeom prst="rect">
            <a:avLst/>
          </a:prstGeom>
        </p:spPr>
        <p:txBody>
          <a:bodyPr wrap="square" lIns="0" tIns="0" rIns="0" bIns="0">
            <a:spAutoFit/>
          </a:bodyPr>
          <a:lstStyle>
            <a:lvl1pPr>
              <a:defRPr sz="600" b="0" i="0">
                <a:solidFill>
                  <a:schemeClr val="bg1"/>
                </a:solidFill>
                <a:latin typeface="Arial MT"/>
                <a:cs typeface="Arial MT"/>
              </a:defRPr>
            </a:lvl1pPr>
          </a:lstStyle>
          <a:p>
            <a:pPr marL="12700">
              <a:lnSpc>
                <a:spcPct val="100000"/>
              </a:lnSpc>
              <a:spcBef>
                <a:spcPts val="70"/>
              </a:spcBef>
            </a:pPr>
            <a:r>
              <a:rPr dirty="0"/>
              <a:t>Short</a:t>
            </a:r>
            <a:r>
              <a:rPr spc="5" dirty="0"/>
              <a:t> </a:t>
            </a:r>
            <a:r>
              <a:rPr spc="-10" dirty="0"/>
              <a:t>Title</a:t>
            </a:r>
          </a:p>
        </p:txBody>
      </p:sp>
      <p:sp>
        <p:nvSpPr>
          <p:cNvPr id="6" name="Holder 6"/>
          <p:cNvSpPr>
            <a:spLocks noGrp="1"/>
          </p:cNvSpPr>
          <p:nvPr>
            <p:ph type="sldNum" sz="quarter" idx="7"/>
          </p:nvPr>
        </p:nvSpPr>
        <p:spPr>
          <a:xfrm>
            <a:off x="4283690" y="3331252"/>
            <a:ext cx="257810" cy="119379"/>
          </a:xfrm>
          <a:prstGeom prst="rect">
            <a:avLst/>
          </a:prstGeom>
        </p:spPr>
        <p:txBody>
          <a:bodyPr wrap="square" lIns="0" tIns="0" rIns="0" bIns="0">
            <a:spAutoFit/>
          </a:bodyPr>
          <a:lstStyle>
            <a:lvl1pPr>
              <a:defRPr sz="600" b="0" i="0">
                <a:solidFill>
                  <a:schemeClr val="bg1"/>
                </a:solidFill>
                <a:latin typeface="Arial MT"/>
                <a:cs typeface="Arial MT"/>
              </a:defRPr>
            </a:lvl1pPr>
          </a:lstStyle>
          <a:p>
            <a:pPr marL="12700">
              <a:lnSpc>
                <a:spcPct val="100000"/>
              </a:lnSpc>
              <a:spcBef>
                <a:spcPts val="70"/>
              </a:spcBef>
            </a:pPr>
            <a:fld id="{81D60167-4931-47E6-BA6A-407CBD079E47}" type="slidenum">
              <a:rPr dirty="0"/>
              <a:t>‹#›</a:t>
            </a:fld>
            <a:r>
              <a:rPr spc="-15" dirty="0"/>
              <a:t> </a:t>
            </a:r>
            <a:r>
              <a:rPr dirty="0"/>
              <a:t>/</a:t>
            </a:r>
            <a:r>
              <a:rPr spc="-10" dirty="0"/>
              <a:t> </a:t>
            </a:r>
            <a:r>
              <a:rPr spc="-25" dirty="0"/>
              <a:t>21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743" y="208965"/>
            <a:ext cx="4432935" cy="82550"/>
          </a:xfrm>
          <a:custGeom>
            <a:avLst/>
            <a:gdLst/>
            <a:ahLst/>
            <a:cxnLst/>
            <a:rect l="l" t="t" r="r" b="b"/>
            <a:pathLst>
              <a:path w="4432935" h="82550">
                <a:moveTo>
                  <a:pt x="4381765" y="0"/>
                </a:moveTo>
                <a:lnTo>
                  <a:pt x="50800" y="0"/>
                </a:lnTo>
                <a:lnTo>
                  <a:pt x="31075" y="4008"/>
                </a:lnTo>
                <a:lnTo>
                  <a:pt x="14922" y="14922"/>
                </a:lnTo>
                <a:lnTo>
                  <a:pt x="4008" y="31075"/>
                </a:lnTo>
                <a:lnTo>
                  <a:pt x="0" y="50800"/>
                </a:lnTo>
                <a:lnTo>
                  <a:pt x="0" y="82384"/>
                </a:lnTo>
                <a:lnTo>
                  <a:pt x="4432566" y="82384"/>
                </a:lnTo>
                <a:lnTo>
                  <a:pt x="4432566" y="50800"/>
                </a:lnTo>
                <a:lnTo>
                  <a:pt x="4428558" y="31075"/>
                </a:lnTo>
                <a:lnTo>
                  <a:pt x="4417643" y="14922"/>
                </a:lnTo>
                <a:lnTo>
                  <a:pt x="4401490" y="4008"/>
                </a:lnTo>
                <a:lnTo>
                  <a:pt x="4381765" y="0"/>
                </a:lnTo>
                <a:close/>
              </a:path>
            </a:pathLst>
          </a:custGeom>
          <a:solidFill>
            <a:srgbClr val="3333B2"/>
          </a:solidFill>
        </p:spPr>
        <p:txBody>
          <a:bodyPr wrap="square" lIns="0" tIns="0" rIns="0" bIns="0" rtlCol="0"/>
          <a:lstStyle/>
          <a:p>
            <a:endParaRPr/>
          </a:p>
        </p:txBody>
      </p:sp>
      <p:grpSp>
        <p:nvGrpSpPr>
          <p:cNvPr id="3" name="object 3"/>
          <p:cNvGrpSpPr/>
          <p:nvPr/>
        </p:nvGrpSpPr>
        <p:grpSpPr>
          <a:xfrm>
            <a:off x="87743" y="253393"/>
            <a:ext cx="4483735" cy="356235"/>
            <a:chOff x="87743" y="253393"/>
            <a:chExt cx="4483735" cy="356235"/>
          </a:xfrm>
        </p:grpSpPr>
        <p:pic>
          <p:nvPicPr>
            <p:cNvPr id="4" name="object 4"/>
            <p:cNvPicPr/>
            <p:nvPr/>
          </p:nvPicPr>
          <p:blipFill>
            <a:blip r:embed="rId2" cstate="print"/>
            <a:stretch>
              <a:fillRect/>
            </a:stretch>
          </p:blipFill>
          <p:spPr>
            <a:xfrm>
              <a:off x="138544" y="507809"/>
              <a:ext cx="101600" cy="101600"/>
            </a:xfrm>
            <a:prstGeom prst="rect">
              <a:avLst/>
            </a:prstGeom>
          </p:spPr>
        </p:pic>
        <p:pic>
          <p:nvPicPr>
            <p:cNvPr id="5" name="object 5"/>
            <p:cNvPicPr/>
            <p:nvPr/>
          </p:nvPicPr>
          <p:blipFill>
            <a:blip r:embed="rId3" cstate="print"/>
            <a:stretch>
              <a:fillRect/>
            </a:stretch>
          </p:blipFill>
          <p:spPr>
            <a:xfrm>
              <a:off x="189344" y="495109"/>
              <a:ext cx="4381765" cy="114301"/>
            </a:xfrm>
            <a:prstGeom prst="rect">
              <a:avLst/>
            </a:prstGeom>
          </p:spPr>
        </p:pic>
        <p:pic>
          <p:nvPicPr>
            <p:cNvPr id="6" name="object 6"/>
            <p:cNvPicPr/>
            <p:nvPr/>
          </p:nvPicPr>
          <p:blipFill>
            <a:blip r:embed="rId4" cstate="print"/>
            <a:stretch>
              <a:fillRect/>
            </a:stretch>
          </p:blipFill>
          <p:spPr>
            <a:xfrm>
              <a:off x="4520310" y="259537"/>
              <a:ext cx="50800" cy="248272"/>
            </a:xfrm>
            <a:prstGeom prst="rect">
              <a:avLst/>
            </a:prstGeom>
          </p:spPr>
        </p:pic>
        <p:sp>
          <p:nvSpPr>
            <p:cNvPr id="7" name="object 7"/>
            <p:cNvSpPr/>
            <p:nvPr/>
          </p:nvSpPr>
          <p:spPr>
            <a:xfrm>
              <a:off x="87743" y="253393"/>
              <a:ext cx="4432935" cy="305435"/>
            </a:xfrm>
            <a:custGeom>
              <a:avLst/>
              <a:gdLst/>
              <a:ahLst/>
              <a:cxnLst/>
              <a:rect l="l" t="t" r="r" b="b"/>
              <a:pathLst>
                <a:path w="4432935" h="305434">
                  <a:moveTo>
                    <a:pt x="4432566" y="0"/>
                  </a:moveTo>
                  <a:lnTo>
                    <a:pt x="0" y="0"/>
                  </a:lnTo>
                  <a:lnTo>
                    <a:pt x="0" y="254415"/>
                  </a:lnTo>
                  <a:lnTo>
                    <a:pt x="4008" y="274140"/>
                  </a:lnTo>
                  <a:lnTo>
                    <a:pt x="14922" y="290293"/>
                  </a:lnTo>
                  <a:lnTo>
                    <a:pt x="31075" y="301207"/>
                  </a:lnTo>
                  <a:lnTo>
                    <a:pt x="50800" y="305216"/>
                  </a:lnTo>
                  <a:lnTo>
                    <a:pt x="4381765" y="305216"/>
                  </a:lnTo>
                  <a:lnTo>
                    <a:pt x="4401490" y="301207"/>
                  </a:lnTo>
                  <a:lnTo>
                    <a:pt x="4417643" y="290293"/>
                  </a:lnTo>
                  <a:lnTo>
                    <a:pt x="4428558" y="274140"/>
                  </a:lnTo>
                  <a:lnTo>
                    <a:pt x="4432566" y="254415"/>
                  </a:lnTo>
                  <a:lnTo>
                    <a:pt x="4432566" y="0"/>
                  </a:lnTo>
                  <a:close/>
                </a:path>
              </a:pathLst>
            </a:custGeom>
            <a:solidFill>
              <a:srgbClr val="3333B2"/>
            </a:solidFill>
          </p:spPr>
          <p:txBody>
            <a:bodyPr wrap="square" lIns="0" tIns="0" rIns="0" bIns="0" rtlCol="0"/>
            <a:lstStyle/>
            <a:p>
              <a:endParaRPr/>
            </a:p>
          </p:txBody>
        </p:sp>
        <p:sp>
          <p:nvSpPr>
            <p:cNvPr id="8" name="object 8"/>
            <p:cNvSpPr/>
            <p:nvPr/>
          </p:nvSpPr>
          <p:spPr>
            <a:xfrm>
              <a:off x="4520310" y="297631"/>
              <a:ext cx="0" cy="229235"/>
            </a:xfrm>
            <a:custGeom>
              <a:avLst/>
              <a:gdLst/>
              <a:ahLst/>
              <a:cxnLst/>
              <a:rect l="l" t="t" r="r" b="b"/>
              <a:pathLst>
                <a:path h="229234">
                  <a:moveTo>
                    <a:pt x="0" y="229228"/>
                  </a:moveTo>
                  <a:lnTo>
                    <a:pt x="0" y="0"/>
                  </a:lnTo>
                </a:path>
              </a:pathLst>
            </a:custGeom>
            <a:ln w="3175">
              <a:solidFill>
                <a:srgbClr val="7F7F7F"/>
              </a:solidFill>
            </a:ln>
          </p:spPr>
          <p:txBody>
            <a:bodyPr wrap="square" lIns="0" tIns="0" rIns="0" bIns="0" rtlCol="0"/>
            <a:lstStyle/>
            <a:p>
              <a:endParaRPr/>
            </a:p>
          </p:txBody>
        </p:sp>
        <p:sp>
          <p:nvSpPr>
            <p:cNvPr id="9" name="object 9"/>
            <p:cNvSpPr/>
            <p:nvPr/>
          </p:nvSpPr>
          <p:spPr>
            <a:xfrm>
              <a:off x="4520310" y="284930"/>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0" name="object 10"/>
            <p:cNvSpPr/>
            <p:nvPr/>
          </p:nvSpPr>
          <p:spPr>
            <a:xfrm>
              <a:off x="4520310" y="272230"/>
              <a:ext cx="0" cy="12700"/>
            </a:xfrm>
            <a:custGeom>
              <a:avLst/>
              <a:gdLst/>
              <a:ahLst/>
              <a:cxnLst/>
              <a:rect l="l" t="t" r="r" b="b"/>
              <a:pathLst>
                <a:path h="12700">
                  <a:moveTo>
                    <a:pt x="0" y="12699"/>
                  </a:moveTo>
                  <a:lnTo>
                    <a:pt x="0" y="0"/>
                  </a:lnTo>
                </a:path>
              </a:pathLst>
            </a:custGeom>
            <a:ln w="3175">
              <a:solidFill>
                <a:srgbClr val="CECECE"/>
              </a:solidFill>
            </a:ln>
          </p:spPr>
          <p:txBody>
            <a:bodyPr wrap="square" lIns="0" tIns="0" rIns="0" bIns="0" rtlCol="0"/>
            <a:lstStyle/>
            <a:p>
              <a:endParaRPr/>
            </a:p>
          </p:txBody>
        </p:sp>
        <p:sp>
          <p:nvSpPr>
            <p:cNvPr id="11" name="object 11"/>
            <p:cNvSpPr/>
            <p:nvPr/>
          </p:nvSpPr>
          <p:spPr>
            <a:xfrm>
              <a:off x="4520310" y="259530"/>
              <a:ext cx="0" cy="12700"/>
            </a:xfrm>
            <a:custGeom>
              <a:avLst/>
              <a:gdLst/>
              <a:ahLst/>
              <a:cxnLst/>
              <a:rect l="l" t="t" r="r" b="b"/>
              <a:pathLst>
                <a:path h="12700">
                  <a:moveTo>
                    <a:pt x="0" y="12699"/>
                  </a:moveTo>
                  <a:lnTo>
                    <a:pt x="0" y="0"/>
                  </a:lnTo>
                </a:path>
              </a:pathLst>
            </a:custGeom>
            <a:ln w="3175">
              <a:solidFill>
                <a:srgbClr val="EFEFEF"/>
              </a:solidFill>
            </a:ln>
          </p:spPr>
          <p:txBody>
            <a:bodyPr wrap="square" lIns="0" tIns="0" rIns="0" bIns="0" rtlCol="0"/>
            <a:lstStyle/>
            <a:p>
              <a:endParaRPr/>
            </a:p>
          </p:txBody>
        </p:sp>
      </p:grpSp>
      <p:sp>
        <p:nvSpPr>
          <p:cNvPr id="12" name="object 12"/>
          <p:cNvSpPr txBox="1">
            <a:spLocks noGrp="1"/>
          </p:cNvSpPr>
          <p:nvPr>
            <p:ph type="title"/>
          </p:nvPr>
        </p:nvSpPr>
        <p:spPr>
          <a:xfrm>
            <a:off x="188983" y="265859"/>
            <a:ext cx="4231763" cy="263534"/>
          </a:xfrm>
          <a:prstGeom prst="rect">
            <a:avLst/>
          </a:prstGeom>
        </p:spPr>
        <p:txBody>
          <a:bodyPr vert="horz" wrap="square" lIns="0" tIns="17145" rIns="0" bIns="0" rtlCol="0">
            <a:spAutoFit/>
          </a:bodyPr>
          <a:lstStyle/>
          <a:p>
            <a:pPr marL="12700">
              <a:lnSpc>
                <a:spcPct val="100000"/>
              </a:lnSpc>
              <a:spcBef>
                <a:spcPts val="135"/>
              </a:spcBef>
            </a:pPr>
            <a:r>
              <a:rPr lang="en-US" sz="800" dirty="0"/>
              <a:t>                                           SECURING THE SUPPLY CHAIN : </a:t>
            </a:r>
            <a:br>
              <a:rPr lang="en-US" sz="800" dirty="0"/>
            </a:br>
            <a:r>
              <a:rPr lang="en-US" sz="800" dirty="0"/>
              <a:t>                   A BLOCKCHAIN BASED ANTI COUNTERFEITING FRAMEWORK </a:t>
            </a:r>
            <a:endParaRPr sz="800" spc="-10" dirty="0"/>
          </a:p>
        </p:txBody>
      </p:sp>
      <p:sp>
        <p:nvSpPr>
          <p:cNvPr id="13" name="object 13"/>
          <p:cNvSpPr txBox="1"/>
          <p:nvPr/>
        </p:nvSpPr>
        <p:spPr>
          <a:xfrm>
            <a:off x="296760" y="774584"/>
            <a:ext cx="4015104" cy="1027525"/>
          </a:xfrm>
          <a:prstGeom prst="rect">
            <a:avLst/>
          </a:prstGeom>
        </p:spPr>
        <p:txBody>
          <a:bodyPr vert="horz" wrap="square" lIns="0" tIns="6985" rIns="0" bIns="0" rtlCol="0">
            <a:spAutoFit/>
          </a:bodyPr>
          <a:lstStyle/>
          <a:p>
            <a:pPr marL="12065" marR="5080" algn="ctr">
              <a:lnSpc>
                <a:spcPct val="102699"/>
              </a:lnSpc>
              <a:spcBef>
                <a:spcPts val="55"/>
              </a:spcBef>
            </a:pPr>
            <a:r>
              <a:rPr lang="en-US" sz="1100" dirty="0">
                <a:latin typeface="Arial MT"/>
                <a:cs typeface="Arial MT"/>
              </a:rPr>
              <a:t>Rohit Chauhan </a:t>
            </a:r>
            <a:br>
              <a:rPr lang="en-US" sz="1100" dirty="0">
                <a:latin typeface="Arial MT"/>
                <a:cs typeface="Arial MT"/>
              </a:rPr>
            </a:br>
            <a:r>
              <a:rPr lang="en-US" sz="1100" dirty="0">
                <a:latin typeface="Arial MT"/>
                <a:cs typeface="Arial MT"/>
              </a:rPr>
              <a:t>Rutuja </a:t>
            </a:r>
            <a:r>
              <a:rPr lang="en-US" sz="1100" dirty="0" err="1">
                <a:latin typeface="Arial MT"/>
                <a:cs typeface="Arial MT"/>
              </a:rPr>
              <a:t>Choudhar</a:t>
            </a:r>
            <a:r>
              <a:rPr sz="1100" spc="-35" dirty="0">
                <a:latin typeface="Arial MT"/>
                <a:cs typeface="Arial MT"/>
              </a:rPr>
              <a:t> </a:t>
            </a:r>
            <a:br>
              <a:rPr lang="en-US" sz="1100" spc="-35" dirty="0">
                <a:latin typeface="Arial MT"/>
                <a:cs typeface="Arial MT"/>
              </a:rPr>
            </a:br>
            <a:r>
              <a:rPr lang="en-US" sz="1100" spc="-35" dirty="0">
                <a:latin typeface="Arial MT"/>
                <a:cs typeface="Arial MT"/>
              </a:rPr>
              <a:t>Aditya Dharmadhikari</a:t>
            </a:r>
          </a:p>
          <a:p>
            <a:pPr marL="12065" marR="5080" algn="ctr">
              <a:lnSpc>
                <a:spcPct val="102699"/>
              </a:lnSpc>
              <a:spcBef>
                <a:spcPts val="55"/>
              </a:spcBef>
            </a:pPr>
            <a:r>
              <a:rPr lang="en-US" sz="1100" spc="-35" dirty="0">
                <a:latin typeface="Arial MT"/>
                <a:cs typeface="Arial MT"/>
              </a:rPr>
              <a:t>Harshwardhan </a:t>
            </a:r>
            <a:r>
              <a:rPr lang="en-US" sz="1100" spc="-35" dirty="0" err="1">
                <a:latin typeface="Arial MT"/>
                <a:cs typeface="Arial MT"/>
              </a:rPr>
              <a:t>Dhokane</a:t>
            </a:r>
            <a:endParaRPr lang="en-IN" sz="1100" dirty="0">
              <a:latin typeface="Arial MT"/>
              <a:cs typeface="Arial MT"/>
            </a:endParaRPr>
          </a:p>
          <a:p>
            <a:pPr marL="12065" marR="5080" algn="ctr">
              <a:lnSpc>
                <a:spcPct val="102699"/>
              </a:lnSpc>
              <a:spcBef>
                <a:spcPts val="55"/>
              </a:spcBef>
            </a:pPr>
            <a:r>
              <a:rPr lang="en-IN" sz="1100" spc="-10" dirty="0">
                <a:latin typeface="Arial MT"/>
                <a:cs typeface="Arial MT"/>
              </a:rPr>
              <a:t>Guide-</a:t>
            </a:r>
            <a:r>
              <a:rPr lang="en-IN" sz="1100" dirty="0"/>
              <a:t>Prof. Jayaprabha </a:t>
            </a:r>
            <a:r>
              <a:rPr lang="en-IN" sz="1100" dirty="0" err="1"/>
              <a:t>Kanase</a:t>
            </a:r>
            <a:r>
              <a:rPr lang="en-IN" sz="1100" dirty="0"/>
              <a:t> </a:t>
            </a:r>
            <a:endParaRPr lang="en-IN" sz="1100" dirty="0">
              <a:latin typeface="Arial MT"/>
              <a:cs typeface="Arial MT"/>
            </a:endParaRPr>
          </a:p>
          <a:p>
            <a:pPr marL="5715" algn="ctr">
              <a:lnSpc>
                <a:spcPct val="100000"/>
              </a:lnSpc>
            </a:pPr>
            <a:r>
              <a:rPr sz="800" dirty="0">
                <a:latin typeface="Arial MT"/>
                <a:cs typeface="Arial MT"/>
              </a:rPr>
              <a:t>Project</a:t>
            </a:r>
            <a:r>
              <a:rPr sz="800" spc="-20" dirty="0">
                <a:latin typeface="Arial MT"/>
                <a:cs typeface="Arial MT"/>
              </a:rPr>
              <a:t> </a:t>
            </a:r>
            <a:r>
              <a:rPr sz="800" spc="-10" dirty="0">
                <a:latin typeface="Arial MT"/>
                <a:cs typeface="Arial MT"/>
              </a:rPr>
              <a:t>Stage-</a:t>
            </a:r>
            <a:r>
              <a:rPr sz="800" spc="-25" dirty="0">
                <a:latin typeface="Arial MT"/>
                <a:cs typeface="Arial MT"/>
              </a:rPr>
              <a:t>II</a:t>
            </a:r>
            <a:endParaRPr sz="800" dirty="0">
              <a:latin typeface="Arial MT"/>
              <a:cs typeface="Arial MT"/>
            </a:endParaRPr>
          </a:p>
        </p:txBody>
      </p:sp>
      <p:pic>
        <p:nvPicPr>
          <p:cNvPr id="14" name="object 14"/>
          <p:cNvPicPr/>
          <p:nvPr/>
        </p:nvPicPr>
        <p:blipFill>
          <a:blip r:embed="rId5" cstate="print"/>
          <a:stretch>
            <a:fillRect/>
          </a:stretch>
        </p:blipFill>
        <p:spPr>
          <a:xfrm>
            <a:off x="2024221" y="1806575"/>
            <a:ext cx="502919" cy="647700"/>
          </a:xfrm>
          <a:prstGeom prst="rect">
            <a:avLst/>
          </a:prstGeom>
        </p:spPr>
      </p:pic>
      <p:sp>
        <p:nvSpPr>
          <p:cNvPr id="15" name="object 15"/>
          <p:cNvSpPr txBox="1"/>
          <p:nvPr/>
        </p:nvSpPr>
        <p:spPr>
          <a:xfrm>
            <a:off x="1390650" y="2361430"/>
            <a:ext cx="1770062" cy="712375"/>
          </a:xfrm>
          <a:prstGeom prst="rect">
            <a:avLst/>
          </a:prstGeom>
        </p:spPr>
        <p:txBody>
          <a:bodyPr vert="horz" wrap="square" lIns="0" tIns="17145" rIns="0" bIns="0" rtlCol="0">
            <a:spAutoFit/>
          </a:bodyPr>
          <a:lstStyle/>
          <a:p>
            <a:pPr marL="12700" marR="5080" algn="ctr">
              <a:lnSpc>
                <a:spcPts val="950"/>
              </a:lnSpc>
              <a:spcBef>
                <a:spcPts val="135"/>
              </a:spcBef>
            </a:pPr>
            <a:endParaRPr lang="en-US" sz="800" dirty="0">
              <a:latin typeface="Arial MT"/>
              <a:cs typeface="Arial MT"/>
            </a:endParaRPr>
          </a:p>
          <a:p>
            <a:pPr marL="12700" marR="5080" algn="ctr">
              <a:lnSpc>
                <a:spcPts val="950"/>
              </a:lnSpc>
              <a:spcBef>
                <a:spcPts val="135"/>
              </a:spcBef>
            </a:pPr>
            <a:r>
              <a:rPr sz="800" dirty="0">
                <a:latin typeface="Arial MT"/>
                <a:cs typeface="Arial MT"/>
              </a:rPr>
              <a:t>PES</a:t>
            </a:r>
            <a:r>
              <a:rPr sz="800" spc="-30" dirty="0">
                <a:latin typeface="Arial MT"/>
                <a:cs typeface="Arial MT"/>
              </a:rPr>
              <a:t> </a:t>
            </a:r>
            <a:r>
              <a:rPr sz="800" dirty="0">
                <a:latin typeface="Arial MT"/>
                <a:cs typeface="Arial MT"/>
              </a:rPr>
              <a:t>Modern</a:t>
            </a:r>
            <a:r>
              <a:rPr sz="800" spc="-25" dirty="0">
                <a:latin typeface="Arial MT"/>
                <a:cs typeface="Arial MT"/>
              </a:rPr>
              <a:t> </a:t>
            </a:r>
            <a:r>
              <a:rPr sz="800" dirty="0">
                <a:latin typeface="Arial MT"/>
                <a:cs typeface="Arial MT"/>
              </a:rPr>
              <a:t>College</a:t>
            </a:r>
            <a:r>
              <a:rPr sz="800" spc="-30" dirty="0">
                <a:latin typeface="Arial MT"/>
                <a:cs typeface="Arial MT"/>
              </a:rPr>
              <a:t> </a:t>
            </a:r>
            <a:r>
              <a:rPr sz="800" dirty="0">
                <a:latin typeface="Arial MT"/>
                <a:cs typeface="Arial MT"/>
              </a:rPr>
              <a:t>of</a:t>
            </a:r>
            <a:r>
              <a:rPr sz="800" spc="-25" dirty="0">
                <a:latin typeface="Arial MT"/>
                <a:cs typeface="Arial MT"/>
              </a:rPr>
              <a:t> </a:t>
            </a:r>
            <a:r>
              <a:rPr sz="800" spc="-10" dirty="0">
                <a:latin typeface="Arial MT"/>
                <a:cs typeface="Arial MT"/>
              </a:rPr>
              <a:t>Engineering </a:t>
            </a:r>
            <a:r>
              <a:rPr sz="800" dirty="0">
                <a:latin typeface="Arial MT"/>
                <a:cs typeface="Arial MT"/>
              </a:rPr>
              <a:t>Department</a:t>
            </a:r>
            <a:r>
              <a:rPr sz="800" spc="-30" dirty="0">
                <a:latin typeface="Arial MT"/>
                <a:cs typeface="Arial MT"/>
              </a:rPr>
              <a:t> </a:t>
            </a:r>
            <a:r>
              <a:rPr sz="800" dirty="0">
                <a:latin typeface="Arial MT"/>
                <a:cs typeface="Arial MT"/>
              </a:rPr>
              <a:t>of</a:t>
            </a:r>
            <a:r>
              <a:rPr sz="800" spc="-25" dirty="0">
                <a:latin typeface="Arial MT"/>
                <a:cs typeface="Arial MT"/>
              </a:rPr>
              <a:t> </a:t>
            </a:r>
            <a:r>
              <a:rPr sz="800" dirty="0">
                <a:latin typeface="Arial MT"/>
                <a:cs typeface="Arial MT"/>
              </a:rPr>
              <a:t>Computer</a:t>
            </a:r>
            <a:r>
              <a:rPr sz="800" spc="-25" dirty="0">
                <a:latin typeface="Arial MT"/>
                <a:cs typeface="Arial MT"/>
              </a:rPr>
              <a:t> </a:t>
            </a:r>
            <a:r>
              <a:rPr sz="800" spc="-10" dirty="0">
                <a:latin typeface="Arial MT"/>
                <a:cs typeface="Arial MT"/>
              </a:rPr>
              <a:t>Engineering Savitribai</a:t>
            </a:r>
            <a:r>
              <a:rPr sz="800" spc="-20" dirty="0">
                <a:latin typeface="Arial MT"/>
                <a:cs typeface="Arial MT"/>
              </a:rPr>
              <a:t> </a:t>
            </a:r>
            <a:r>
              <a:rPr sz="800" dirty="0">
                <a:latin typeface="Arial MT"/>
                <a:cs typeface="Arial MT"/>
              </a:rPr>
              <a:t>Phule</a:t>
            </a:r>
            <a:r>
              <a:rPr sz="800" spc="-15" dirty="0">
                <a:latin typeface="Arial MT"/>
                <a:cs typeface="Arial MT"/>
              </a:rPr>
              <a:t> </a:t>
            </a:r>
            <a:r>
              <a:rPr sz="800" dirty="0">
                <a:latin typeface="Arial MT"/>
                <a:cs typeface="Arial MT"/>
              </a:rPr>
              <a:t>Pune</a:t>
            </a:r>
            <a:r>
              <a:rPr sz="800" spc="-15" dirty="0">
                <a:latin typeface="Arial MT"/>
                <a:cs typeface="Arial MT"/>
              </a:rPr>
              <a:t> </a:t>
            </a:r>
            <a:r>
              <a:rPr sz="800" spc="-10" dirty="0">
                <a:latin typeface="Arial MT"/>
                <a:cs typeface="Arial MT"/>
              </a:rPr>
              <a:t>University</a:t>
            </a:r>
            <a:endParaRPr sz="800" dirty="0">
              <a:latin typeface="Arial MT"/>
              <a:cs typeface="Arial MT"/>
            </a:endParaRPr>
          </a:p>
          <a:p>
            <a:pPr marL="38100" algn="ctr">
              <a:lnSpc>
                <a:spcPct val="100000"/>
              </a:lnSpc>
              <a:spcBef>
                <a:spcPts val="5"/>
              </a:spcBef>
            </a:pPr>
            <a:r>
              <a:rPr lang="en-US" sz="1100" spc="-10" dirty="0">
                <a:latin typeface="Arial MT"/>
                <a:cs typeface="Arial MT"/>
              </a:rPr>
              <a:t>10</a:t>
            </a:r>
            <a:r>
              <a:rPr sz="1100" spc="-10" dirty="0">
                <a:latin typeface="Arial MT"/>
                <a:cs typeface="Arial MT"/>
              </a:rPr>
              <a:t>-</a:t>
            </a:r>
            <a:r>
              <a:rPr sz="1100" spc="-20" dirty="0">
                <a:latin typeface="Arial MT"/>
                <a:cs typeface="Arial MT"/>
              </a:rPr>
              <a:t>June-202</a:t>
            </a:r>
            <a:r>
              <a:rPr lang="en-US" sz="1100" spc="-20" dirty="0">
                <a:latin typeface="Arial MT"/>
                <a:cs typeface="Arial MT"/>
              </a:rPr>
              <a:t>5</a:t>
            </a:r>
            <a:endParaRPr sz="1100" dirty="0">
              <a:latin typeface="Arial MT"/>
              <a:cs typeface="Arial MT"/>
            </a:endParaRPr>
          </a:p>
        </p:txBody>
      </p:sp>
      <p:grpSp>
        <p:nvGrpSpPr>
          <p:cNvPr id="16" name="object 16"/>
          <p:cNvGrpSpPr/>
          <p:nvPr/>
        </p:nvGrpSpPr>
        <p:grpSpPr>
          <a:xfrm>
            <a:off x="0" y="3326968"/>
            <a:ext cx="4608195" cy="129539"/>
            <a:chOff x="0" y="3326968"/>
            <a:chExt cx="4608195" cy="129539"/>
          </a:xfrm>
        </p:grpSpPr>
        <p:sp>
          <p:nvSpPr>
            <p:cNvPr id="17" name="object 17"/>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8" name="object 18"/>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9" name="object 19"/>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20" name="object 20"/>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21" name="object 21"/>
          <p:cNvSpPr txBox="1">
            <a:spLocks noGrp="1"/>
          </p:cNvSpPr>
          <p:nvPr>
            <p:ph type="dt" sz="half" idx="6"/>
          </p:nvPr>
        </p:nvSpPr>
        <p:spPr>
          <a:xfrm>
            <a:off x="1535976" y="3331252"/>
            <a:ext cx="1367428"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22" name="object 22"/>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23" name="object 23"/>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a:t>
            </a:fld>
            <a:r>
              <a:rPr spc="-15" dirty="0"/>
              <a:t> </a:t>
            </a:r>
            <a:r>
              <a:rPr dirty="0"/>
              <a:t>/</a:t>
            </a:r>
            <a:r>
              <a:rPr spc="-10" dirty="0"/>
              <a:t> </a:t>
            </a:r>
            <a:r>
              <a:rPr spc="-25" dirty="0"/>
              <a:t>21</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9C28D-6F68-98F0-A8CA-F917A885D9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B7A3523-310C-A41F-EF3C-47756E2611CF}"/>
              </a:ext>
            </a:extLst>
          </p:cNvPr>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a:extLst>
              <a:ext uri="{FF2B5EF4-FFF2-40B4-BE49-F238E27FC236}">
                <a16:creationId xmlns:a16="http://schemas.microsoft.com/office/drawing/2014/main" id="{2041F978-0C2B-CCDC-FDD2-F57F420CD171}"/>
              </a:ext>
            </a:extLst>
          </p:cNvPr>
          <p:cNvSpPr txBox="1"/>
          <p:nvPr/>
        </p:nvSpPr>
        <p:spPr>
          <a:xfrm>
            <a:off x="95300" y="45565"/>
            <a:ext cx="1771650" cy="244475"/>
          </a:xfrm>
          <a:prstGeom prst="rect">
            <a:avLst/>
          </a:prstGeom>
        </p:spPr>
        <p:txBody>
          <a:bodyPr vert="horz" wrap="square" lIns="0" tIns="17145" rIns="0" bIns="0" rtlCol="0">
            <a:spAutoFit/>
          </a:bodyPr>
          <a:lstStyle/>
          <a:p>
            <a:pPr marL="12700">
              <a:lnSpc>
                <a:spcPct val="100000"/>
              </a:lnSpc>
              <a:spcBef>
                <a:spcPts val="135"/>
              </a:spcBef>
            </a:pPr>
            <a:r>
              <a:rPr sz="1400" dirty="0">
                <a:solidFill>
                  <a:srgbClr val="FFFFFF"/>
                </a:solidFill>
                <a:latin typeface="Arial MT"/>
                <a:cs typeface="Arial MT"/>
              </a:rPr>
              <a:t>Architectural</a:t>
            </a:r>
            <a:r>
              <a:rPr sz="1400" spc="145" dirty="0">
                <a:solidFill>
                  <a:srgbClr val="FFFFFF"/>
                </a:solidFill>
                <a:latin typeface="Arial MT"/>
                <a:cs typeface="Arial MT"/>
              </a:rPr>
              <a:t> </a:t>
            </a:r>
            <a:r>
              <a:rPr sz="1400" spc="-10" dirty="0">
                <a:solidFill>
                  <a:srgbClr val="FFFFFF"/>
                </a:solidFill>
                <a:latin typeface="Arial MT"/>
                <a:cs typeface="Arial MT"/>
              </a:rPr>
              <a:t>Diagram</a:t>
            </a:r>
            <a:endParaRPr sz="1400">
              <a:latin typeface="Arial MT"/>
              <a:cs typeface="Arial MT"/>
            </a:endParaRPr>
          </a:p>
        </p:txBody>
      </p:sp>
      <p:sp>
        <p:nvSpPr>
          <p:cNvPr id="5" name="object 5">
            <a:extLst>
              <a:ext uri="{FF2B5EF4-FFF2-40B4-BE49-F238E27FC236}">
                <a16:creationId xmlns:a16="http://schemas.microsoft.com/office/drawing/2014/main" id="{A7510D0E-27BC-6A5F-C9C8-F6C8E312606D}"/>
              </a:ext>
            </a:extLst>
          </p:cNvPr>
          <p:cNvSpPr txBox="1"/>
          <p:nvPr/>
        </p:nvSpPr>
        <p:spPr>
          <a:xfrm>
            <a:off x="1118377" y="3094619"/>
            <a:ext cx="2517178" cy="166071"/>
          </a:xfrm>
          <a:prstGeom prst="rect">
            <a:avLst/>
          </a:prstGeom>
        </p:spPr>
        <p:txBody>
          <a:bodyPr vert="horz" wrap="square" lIns="0" tIns="12065" rIns="0" bIns="0" rtlCol="0">
            <a:spAutoFit/>
          </a:bodyPr>
          <a:lstStyle/>
          <a:p>
            <a:pPr marL="12700">
              <a:lnSpc>
                <a:spcPct val="100000"/>
              </a:lnSpc>
              <a:spcBef>
                <a:spcPts val="95"/>
              </a:spcBef>
            </a:pPr>
            <a:r>
              <a:rPr sz="1000" dirty="0">
                <a:latin typeface="Arial MT"/>
                <a:cs typeface="Arial MT"/>
              </a:rPr>
              <a:t>System</a:t>
            </a:r>
            <a:r>
              <a:rPr sz="1000" spc="-25" dirty="0">
                <a:latin typeface="Arial MT"/>
                <a:cs typeface="Arial MT"/>
              </a:rPr>
              <a:t> </a:t>
            </a:r>
            <a:r>
              <a:rPr sz="1000" dirty="0">
                <a:latin typeface="Arial MT"/>
                <a:cs typeface="Arial MT"/>
              </a:rPr>
              <a:t>Architectural</a:t>
            </a:r>
            <a:r>
              <a:rPr sz="1000" spc="-25" dirty="0">
                <a:latin typeface="Arial MT"/>
                <a:cs typeface="Arial MT"/>
              </a:rPr>
              <a:t> </a:t>
            </a:r>
            <a:r>
              <a:rPr lang="en-US" sz="1000" spc="-10" dirty="0">
                <a:latin typeface="Arial MT"/>
                <a:cs typeface="Arial MT"/>
              </a:rPr>
              <a:t>Explanation</a:t>
            </a:r>
            <a:r>
              <a:rPr sz="1000" spc="-10" dirty="0">
                <a:latin typeface="Arial MT"/>
                <a:cs typeface="Arial MT"/>
              </a:rPr>
              <a:t>.</a:t>
            </a:r>
            <a:endParaRPr sz="1000" dirty="0">
              <a:latin typeface="Arial MT"/>
              <a:cs typeface="Arial MT"/>
            </a:endParaRPr>
          </a:p>
        </p:txBody>
      </p:sp>
      <p:grpSp>
        <p:nvGrpSpPr>
          <p:cNvPr id="6" name="object 6">
            <a:extLst>
              <a:ext uri="{FF2B5EF4-FFF2-40B4-BE49-F238E27FC236}">
                <a16:creationId xmlns:a16="http://schemas.microsoft.com/office/drawing/2014/main" id="{3A3BE766-AA09-FD8A-6F87-08F9B0D73726}"/>
              </a:ext>
            </a:extLst>
          </p:cNvPr>
          <p:cNvGrpSpPr/>
          <p:nvPr/>
        </p:nvGrpSpPr>
        <p:grpSpPr>
          <a:xfrm>
            <a:off x="0" y="3326968"/>
            <a:ext cx="4608195" cy="129539"/>
            <a:chOff x="0" y="3326968"/>
            <a:chExt cx="4608195" cy="129539"/>
          </a:xfrm>
        </p:grpSpPr>
        <p:sp>
          <p:nvSpPr>
            <p:cNvPr id="7" name="object 7">
              <a:extLst>
                <a:ext uri="{FF2B5EF4-FFF2-40B4-BE49-F238E27FC236}">
                  <a16:creationId xmlns:a16="http://schemas.microsoft.com/office/drawing/2014/main" id="{1328FA23-E456-EFF8-6AD8-7185D1AA4A5F}"/>
                </a:ext>
              </a:extLst>
            </p:cNvPr>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a:extLst>
                <a:ext uri="{FF2B5EF4-FFF2-40B4-BE49-F238E27FC236}">
                  <a16:creationId xmlns:a16="http://schemas.microsoft.com/office/drawing/2014/main" id="{7124D746-BC61-B938-54D6-DFFD9AC71485}"/>
                </a:ext>
              </a:extLst>
            </p:cNvPr>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9" name="object 9">
              <a:extLst>
                <a:ext uri="{FF2B5EF4-FFF2-40B4-BE49-F238E27FC236}">
                  <a16:creationId xmlns:a16="http://schemas.microsoft.com/office/drawing/2014/main" id="{86139383-3FB2-1BBE-3BB5-A02C17078F68}"/>
                </a:ext>
              </a:extLst>
            </p:cNvPr>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0B0C869-D55C-4BA5-18D1-E430C1636C82}"/>
              </a:ext>
            </a:extLst>
          </p:cNvPr>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1" name="object 11">
            <a:extLst>
              <a:ext uri="{FF2B5EF4-FFF2-40B4-BE49-F238E27FC236}">
                <a16:creationId xmlns:a16="http://schemas.microsoft.com/office/drawing/2014/main" id="{F309F51C-C808-E843-6D0E-52D2F8D0215D}"/>
              </a:ext>
            </a:extLst>
          </p:cNvPr>
          <p:cNvSpPr txBox="1">
            <a:spLocks noGrp="1"/>
          </p:cNvSpPr>
          <p:nvPr>
            <p:ph type="dt" sz="half" idx="6"/>
          </p:nvPr>
        </p:nvSpPr>
        <p:spPr>
          <a:xfrm>
            <a:off x="1535976" y="3331252"/>
            <a:ext cx="1535976"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2" name="object 12">
            <a:extLst>
              <a:ext uri="{FF2B5EF4-FFF2-40B4-BE49-F238E27FC236}">
                <a16:creationId xmlns:a16="http://schemas.microsoft.com/office/drawing/2014/main" id="{A6749CF3-1D45-CDFD-FFD9-6687A3400E09}"/>
              </a:ext>
            </a:extLst>
          </p:cNvPr>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3" name="object 13">
            <a:extLst>
              <a:ext uri="{FF2B5EF4-FFF2-40B4-BE49-F238E27FC236}">
                <a16:creationId xmlns:a16="http://schemas.microsoft.com/office/drawing/2014/main" id="{F09A06F1-AA71-45FF-194A-BBB1A826BC44}"/>
              </a:ext>
            </a:extLst>
          </p:cNvPr>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10</a:t>
            </a:fld>
            <a:r>
              <a:rPr spc="-15" dirty="0"/>
              <a:t> </a:t>
            </a:r>
            <a:r>
              <a:rPr dirty="0"/>
              <a:t>/</a:t>
            </a:r>
            <a:r>
              <a:rPr spc="-10" dirty="0"/>
              <a:t> </a:t>
            </a:r>
            <a:r>
              <a:rPr spc="-25" dirty="0"/>
              <a:t>21</a:t>
            </a:r>
          </a:p>
        </p:txBody>
      </p:sp>
      <p:sp>
        <p:nvSpPr>
          <p:cNvPr id="14" name="TextBox 13">
            <a:extLst>
              <a:ext uri="{FF2B5EF4-FFF2-40B4-BE49-F238E27FC236}">
                <a16:creationId xmlns:a16="http://schemas.microsoft.com/office/drawing/2014/main" id="{4053E6B6-777F-5593-1C2D-89CCA883AAFF}"/>
              </a:ext>
            </a:extLst>
          </p:cNvPr>
          <p:cNvSpPr txBox="1"/>
          <p:nvPr/>
        </p:nvSpPr>
        <p:spPr>
          <a:xfrm>
            <a:off x="92690" y="344011"/>
            <a:ext cx="4191000" cy="2708434"/>
          </a:xfrm>
          <a:prstGeom prst="rect">
            <a:avLst/>
          </a:prstGeom>
          <a:noFill/>
        </p:spPr>
        <p:txBody>
          <a:bodyPr wrap="square">
            <a:spAutoFit/>
          </a:bodyPr>
          <a:lstStyle/>
          <a:p>
            <a:pPr algn="just"/>
            <a:r>
              <a:rPr lang="en-US" sz="1000" dirty="0">
                <a:latin typeface="+mn-lt"/>
              </a:rPr>
              <a:t>1. </a:t>
            </a:r>
            <a:r>
              <a:rPr lang="en-US" sz="1000" b="1" dirty="0">
                <a:latin typeface="+mn-lt"/>
              </a:rPr>
              <a:t>Manufacturer: </a:t>
            </a:r>
          </a:p>
          <a:p>
            <a:pPr algn="just"/>
            <a:r>
              <a:rPr lang="en-US" sz="1000" dirty="0">
                <a:latin typeface="+mn-lt"/>
              </a:rPr>
              <a:t>    ● Registration: The manufacturer registers on the platform. </a:t>
            </a:r>
          </a:p>
          <a:p>
            <a:pPr algn="just"/>
            <a:r>
              <a:rPr lang="en-US" sz="1000" dirty="0">
                <a:latin typeface="+mn-lt"/>
              </a:rPr>
              <a:t>    ● Login: The manufacturer logs in to manage product information</a:t>
            </a:r>
          </a:p>
          <a:p>
            <a:pPr algn="just"/>
            <a:r>
              <a:rPr lang="en-US" sz="1000" dirty="0">
                <a:latin typeface="+mn-lt"/>
              </a:rPr>
              <a:t>       add new products to the blockchain. </a:t>
            </a:r>
          </a:p>
          <a:p>
            <a:pPr algn="just"/>
            <a:r>
              <a:rPr lang="en-US" sz="1000" dirty="0">
                <a:latin typeface="+mn-lt"/>
              </a:rPr>
              <a:t>    ● Add Product: The manufacturer adds product details (name, </a:t>
            </a:r>
          </a:p>
          <a:p>
            <a:pPr algn="just"/>
            <a:r>
              <a:rPr lang="en-US" sz="1000" dirty="0">
                <a:latin typeface="+mn-lt"/>
              </a:rPr>
              <a:t>        description, QR code, etc.) to the blockchain. </a:t>
            </a:r>
          </a:p>
          <a:p>
            <a:pPr algn="just"/>
            <a:r>
              <a:rPr lang="en-US" sz="1000" dirty="0">
                <a:latin typeface="+mn-lt"/>
              </a:rPr>
              <a:t>2. </a:t>
            </a:r>
            <a:r>
              <a:rPr lang="en-US" sz="1000" b="1" dirty="0">
                <a:latin typeface="+mn-lt"/>
              </a:rPr>
              <a:t>Seller/Retailer: </a:t>
            </a:r>
          </a:p>
          <a:p>
            <a:pPr algn="just"/>
            <a:r>
              <a:rPr lang="en-US" sz="1000" dirty="0">
                <a:latin typeface="+mn-lt"/>
              </a:rPr>
              <a:t>    ● Registration: The seller registers on the platform. </a:t>
            </a:r>
          </a:p>
          <a:p>
            <a:pPr algn="just"/>
            <a:r>
              <a:rPr lang="en-US" sz="1000" dirty="0">
                <a:latin typeface="+mn-lt"/>
              </a:rPr>
              <a:t>    ● Login: The seller logs in to verify product authenticity and update </a:t>
            </a:r>
          </a:p>
          <a:p>
            <a:pPr algn="just"/>
            <a:r>
              <a:rPr lang="en-US" sz="1000" dirty="0">
                <a:latin typeface="+mn-lt"/>
              </a:rPr>
              <a:t>          product details. </a:t>
            </a:r>
          </a:p>
          <a:p>
            <a:pPr algn="just"/>
            <a:r>
              <a:rPr lang="en-US" sz="1000" dirty="0">
                <a:latin typeface="+mn-lt"/>
              </a:rPr>
              <a:t>    ● Update Details: The seller can update product details (</a:t>
            </a:r>
            <a:r>
              <a:rPr lang="en-US" sz="1000" dirty="0" err="1">
                <a:latin typeface="+mn-lt"/>
              </a:rPr>
              <a:t>e.g.,location</a:t>
            </a:r>
            <a:endParaRPr lang="en-US" sz="1000" dirty="0">
              <a:latin typeface="+mn-lt"/>
            </a:endParaRPr>
          </a:p>
          <a:p>
            <a:pPr algn="just"/>
            <a:r>
              <a:rPr lang="en-US" sz="1000" dirty="0">
                <a:latin typeface="+mn-lt"/>
              </a:rPr>
              <a:t>        price) on the blockchain. </a:t>
            </a:r>
          </a:p>
          <a:p>
            <a:pPr algn="just"/>
            <a:r>
              <a:rPr lang="en-US" sz="1000" dirty="0">
                <a:latin typeface="+mn-lt"/>
              </a:rPr>
              <a:t>3. </a:t>
            </a:r>
            <a:r>
              <a:rPr lang="en-US" sz="1000" b="1" dirty="0">
                <a:latin typeface="+mn-lt"/>
              </a:rPr>
              <a:t>Customer: </a:t>
            </a:r>
          </a:p>
          <a:p>
            <a:pPr algn="just"/>
            <a:r>
              <a:rPr lang="en-US" sz="1000" dirty="0">
                <a:latin typeface="+mn-lt"/>
              </a:rPr>
              <a:t>    ● Scan: The customer scans the QR code on the product using the </a:t>
            </a:r>
          </a:p>
          <a:p>
            <a:pPr algn="just"/>
            <a:r>
              <a:rPr lang="en-US" sz="1000" dirty="0">
                <a:latin typeface="+mn-lt"/>
              </a:rPr>
              <a:t>        platform's app or website. </a:t>
            </a:r>
          </a:p>
          <a:p>
            <a:pPr algn="just"/>
            <a:r>
              <a:rPr lang="en-US" sz="1000" dirty="0">
                <a:latin typeface="+mn-lt"/>
              </a:rPr>
              <a:t>    ● Verify with QR: The scanned QR code is verified against the </a:t>
            </a:r>
          </a:p>
          <a:p>
            <a:pPr algn="just"/>
            <a:r>
              <a:rPr lang="en-US" sz="1000" dirty="0">
                <a:latin typeface="+mn-lt"/>
              </a:rPr>
              <a:t>        blockchain data to ensure product authenticity. </a:t>
            </a:r>
            <a:endParaRPr lang="en-IN" sz="1000" dirty="0">
              <a:latin typeface="+mn-lt"/>
            </a:endParaRPr>
          </a:p>
        </p:txBody>
      </p:sp>
    </p:spTree>
    <p:extLst>
      <p:ext uri="{BB962C8B-B14F-4D97-AF65-F5344CB8AC3E}">
        <p14:creationId xmlns:p14="http://schemas.microsoft.com/office/powerpoint/2010/main" val="2759591309"/>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System</a:t>
            </a:r>
            <a:r>
              <a:rPr spc="95" dirty="0"/>
              <a:t> </a:t>
            </a:r>
            <a:r>
              <a:rPr spc="-10" dirty="0"/>
              <a:t>Specifications</a:t>
            </a:r>
          </a:p>
        </p:txBody>
      </p:sp>
      <p:sp>
        <p:nvSpPr>
          <p:cNvPr id="4" name="object 4"/>
          <p:cNvSpPr txBox="1"/>
          <p:nvPr/>
        </p:nvSpPr>
        <p:spPr>
          <a:xfrm>
            <a:off x="125844" y="376960"/>
            <a:ext cx="2934335" cy="191770"/>
          </a:xfrm>
          <a:prstGeom prst="rect">
            <a:avLst/>
          </a:prstGeom>
        </p:spPr>
        <p:txBody>
          <a:bodyPr vert="horz" wrap="square" lIns="0" tIns="11430" rIns="0" bIns="0" rtlCol="0">
            <a:spAutoFit/>
          </a:bodyPr>
          <a:lstStyle/>
          <a:p>
            <a:pPr marL="12700">
              <a:lnSpc>
                <a:spcPct val="100000"/>
              </a:lnSpc>
              <a:spcBef>
                <a:spcPts val="90"/>
              </a:spcBef>
            </a:pPr>
            <a:r>
              <a:rPr sz="1100" dirty="0">
                <a:latin typeface="Arial MT"/>
                <a:cs typeface="Arial MT"/>
              </a:rPr>
              <a:t>The</a:t>
            </a:r>
            <a:r>
              <a:rPr sz="1100" spc="-45" dirty="0">
                <a:latin typeface="Arial MT"/>
                <a:cs typeface="Arial MT"/>
              </a:rPr>
              <a:t> </a:t>
            </a:r>
            <a:r>
              <a:rPr sz="1100" dirty="0">
                <a:latin typeface="Arial MT"/>
                <a:cs typeface="Arial MT"/>
              </a:rPr>
              <a:t>Software</a:t>
            </a:r>
            <a:r>
              <a:rPr sz="1100" spc="-45" dirty="0">
                <a:latin typeface="Arial MT"/>
                <a:cs typeface="Arial MT"/>
              </a:rPr>
              <a:t> </a:t>
            </a:r>
            <a:r>
              <a:rPr sz="1100" dirty="0">
                <a:latin typeface="Arial MT"/>
                <a:cs typeface="Arial MT"/>
              </a:rPr>
              <a:t>Requirements</a:t>
            </a:r>
            <a:r>
              <a:rPr sz="1100" spc="-40" dirty="0">
                <a:latin typeface="Arial MT"/>
                <a:cs typeface="Arial MT"/>
              </a:rPr>
              <a:t> </a:t>
            </a:r>
            <a:r>
              <a:rPr sz="1100" dirty="0">
                <a:latin typeface="Arial MT"/>
                <a:cs typeface="Arial MT"/>
              </a:rPr>
              <a:t>of</a:t>
            </a:r>
            <a:r>
              <a:rPr sz="1100" spc="-45" dirty="0">
                <a:latin typeface="Arial MT"/>
                <a:cs typeface="Arial MT"/>
              </a:rPr>
              <a:t> </a:t>
            </a:r>
            <a:r>
              <a:rPr sz="1100" dirty="0">
                <a:latin typeface="Arial MT"/>
                <a:cs typeface="Arial MT"/>
              </a:rPr>
              <a:t>the</a:t>
            </a:r>
            <a:r>
              <a:rPr sz="1100" spc="-45" dirty="0">
                <a:latin typeface="Arial MT"/>
                <a:cs typeface="Arial MT"/>
              </a:rPr>
              <a:t> </a:t>
            </a:r>
            <a:r>
              <a:rPr sz="1100" dirty="0">
                <a:latin typeface="Arial MT"/>
                <a:cs typeface="Arial MT"/>
              </a:rPr>
              <a:t>system</a:t>
            </a:r>
            <a:r>
              <a:rPr sz="1100" spc="-40" dirty="0">
                <a:latin typeface="Arial MT"/>
                <a:cs typeface="Arial MT"/>
              </a:rPr>
              <a:t> </a:t>
            </a:r>
            <a:r>
              <a:rPr sz="1100" spc="-10" dirty="0">
                <a:latin typeface="Arial MT"/>
                <a:cs typeface="Arial MT"/>
              </a:rPr>
              <a:t>are:-</a:t>
            </a:r>
            <a:endParaRPr sz="1100" dirty="0">
              <a:latin typeface="Arial MT"/>
              <a:cs typeface="Arial MT"/>
            </a:endParaRPr>
          </a:p>
        </p:txBody>
      </p:sp>
      <p:graphicFrame>
        <p:nvGraphicFramePr>
          <p:cNvPr id="5" name="object 5"/>
          <p:cNvGraphicFramePr>
            <a:graphicFrameLocks noGrp="1"/>
          </p:cNvGraphicFramePr>
          <p:nvPr>
            <p:extLst>
              <p:ext uri="{D42A27DB-BD31-4B8C-83A1-F6EECF244321}">
                <p14:modId xmlns:p14="http://schemas.microsoft.com/office/powerpoint/2010/main" val="4097084346"/>
              </p:ext>
            </p:extLst>
          </p:nvPr>
        </p:nvGraphicFramePr>
        <p:xfrm>
          <a:off x="136017" y="795743"/>
          <a:ext cx="4341495" cy="1010920"/>
        </p:xfrm>
        <a:graphic>
          <a:graphicData uri="http://schemas.openxmlformats.org/drawingml/2006/table">
            <a:tbl>
              <a:tblPr firstRow="1" bandRow="1">
                <a:tableStyleId>{2D5ABB26-0587-4C30-8999-92F81FD0307C}</a:tableStyleId>
              </a:tblPr>
              <a:tblGrid>
                <a:gridCol w="476250">
                  <a:extLst>
                    <a:ext uri="{9D8B030D-6E8A-4147-A177-3AD203B41FA5}">
                      <a16:colId xmlns:a16="http://schemas.microsoft.com/office/drawing/2014/main" val="20000"/>
                    </a:ext>
                  </a:extLst>
                </a:gridCol>
                <a:gridCol w="2357755">
                  <a:extLst>
                    <a:ext uri="{9D8B030D-6E8A-4147-A177-3AD203B41FA5}">
                      <a16:colId xmlns:a16="http://schemas.microsoft.com/office/drawing/2014/main" val="20001"/>
                    </a:ext>
                  </a:extLst>
                </a:gridCol>
                <a:gridCol w="1507490">
                  <a:extLst>
                    <a:ext uri="{9D8B030D-6E8A-4147-A177-3AD203B41FA5}">
                      <a16:colId xmlns:a16="http://schemas.microsoft.com/office/drawing/2014/main" val="20002"/>
                    </a:ext>
                  </a:extLst>
                </a:gridCol>
              </a:tblGrid>
              <a:tr h="176530">
                <a:tc>
                  <a:txBody>
                    <a:bodyPr/>
                    <a:lstStyle/>
                    <a:p>
                      <a:pPr algn="ctr">
                        <a:lnSpc>
                          <a:spcPts val="1190"/>
                        </a:lnSpc>
                      </a:pPr>
                      <a:r>
                        <a:rPr sz="1100" spc="-10" dirty="0">
                          <a:latin typeface="Arial MT"/>
                          <a:cs typeface="Arial MT"/>
                        </a:rPr>
                        <a:t>Sr.no</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spc="-10" dirty="0">
                          <a:latin typeface="Arial MT"/>
                          <a:cs typeface="Arial MT"/>
                        </a:rPr>
                        <a:t>Software</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spc="-10" dirty="0">
                          <a:latin typeface="Arial MT"/>
                          <a:cs typeface="Arial MT"/>
                        </a:rPr>
                        <a:t>Description</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76530">
                <a:tc>
                  <a:txBody>
                    <a:bodyPr/>
                    <a:lstStyle/>
                    <a:p>
                      <a:pPr algn="ctr">
                        <a:lnSpc>
                          <a:spcPts val="1190"/>
                        </a:lnSpc>
                      </a:pPr>
                      <a:r>
                        <a:rPr sz="1100" spc="-50" dirty="0">
                          <a:latin typeface="Arial MT"/>
                          <a:cs typeface="Arial MT"/>
                        </a:rPr>
                        <a:t>1</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dirty="0">
                          <a:latin typeface="Arial MT"/>
                          <a:cs typeface="Arial MT"/>
                        </a:rPr>
                        <a:t>Operating</a:t>
                      </a:r>
                      <a:r>
                        <a:rPr sz="1100" spc="-70" dirty="0">
                          <a:latin typeface="Arial MT"/>
                          <a:cs typeface="Arial MT"/>
                        </a:rPr>
                        <a:t> </a:t>
                      </a:r>
                      <a:r>
                        <a:rPr sz="1100" spc="-10" dirty="0">
                          <a:latin typeface="Arial MT"/>
                          <a:cs typeface="Arial MT"/>
                        </a:rPr>
                        <a:t>System</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spc="-10" dirty="0">
                          <a:latin typeface="Arial MT"/>
                          <a:cs typeface="Arial MT"/>
                        </a:rPr>
                        <a:t>Windows</a:t>
                      </a:r>
                      <a:r>
                        <a:rPr sz="1100" spc="-30" dirty="0">
                          <a:latin typeface="Arial MT"/>
                          <a:cs typeface="Arial MT"/>
                        </a:rPr>
                        <a:t> </a:t>
                      </a:r>
                      <a:r>
                        <a:rPr lang="en-US" sz="1100" spc="-30" dirty="0">
                          <a:latin typeface="Arial MT"/>
                          <a:cs typeface="Arial MT"/>
                        </a:rPr>
                        <a:t>OS / Mac OS</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76530">
                <a:tc>
                  <a:txBody>
                    <a:bodyPr/>
                    <a:lstStyle/>
                    <a:p>
                      <a:pPr algn="ctr">
                        <a:lnSpc>
                          <a:spcPts val="1190"/>
                        </a:lnSpc>
                      </a:pPr>
                      <a:r>
                        <a:rPr sz="1100" spc="-50" dirty="0">
                          <a:latin typeface="Arial MT"/>
                          <a:cs typeface="Arial MT"/>
                        </a:rPr>
                        <a:t>2</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dirty="0">
                          <a:latin typeface="Arial MT"/>
                          <a:cs typeface="Arial MT"/>
                        </a:rPr>
                        <a:t>Language</a:t>
                      </a:r>
                      <a:r>
                        <a:rPr sz="1100" spc="-60" dirty="0">
                          <a:latin typeface="Arial MT"/>
                          <a:cs typeface="Arial MT"/>
                        </a:rPr>
                        <a:t> </a:t>
                      </a:r>
                      <a:r>
                        <a:rPr sz="1100" dirty="0">
                          <a:latin typeface="Arial MT"/>
                          <a:cs typeface="Arial MT"/>
                        </a:rPr>
                        <a:t>Used</a:t>
                      </a:r>
                      <a:r>
                        <a:rPr sz="1100" spc="-60" dirty="0">
                          <a:latin typeface="Arial MT"/>
                          <a:cs typeface="Arial MT"/>
                        </a:rPr>
                        <a:t> </a:t>
                      </a:r>
                      <a:r>
                        <a:rPr sz="1100" dirty="0">
                          <a:latin typeface="Arial MT"/>
                          <a:cs typeface="Arial MT"/>
                        </a:rPr>
                        <a:t>For</a:t>
                      </a:r>
                      <a:r>
                        <a:rPr sz="1100" spc="-55" dirty="0">
                          <a:latin typeface="Arial MT"/>
                          <a:cs typeface="Arial MT"/>
                        </a:rPr>
                        <a:t> </a:t>
                      </a:r>
                      <a:r>
                        <a:rPr sz="1100" spc="-10" dirty="0">
                          <a:latin typeface="Arial MT"/>
                          <a:cs typeface="Arial MT"/>
                        </a:rPr>
                        <a:t>Implementation</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lang="en-US" sz="1100" spc="-20" dirty="0">
                          <a:latin typeface="Arial MT"/>
                          <a:cs typeface="Arial MT"/>
                        </a:rPr>
                        <a:t>Solidity</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76530">
                <a:tc>
                  <a:txBody>
                    <a:bodyPr/>
                    <a:lstStyle/>
                    <a:p>
                      <a:pPr algn="ctr">
                        <a:lnSpc>
                          <a:spcPts val="1190"/>
                        </a:lnSpc>
                      </a:pPr>
                      <a:r>
                        <a:rPr sz="1100" spc="-50" dirty="0">
                          <a:latin typeface="Arial MT"/>
                          <a:cs typeface="Arial MT"/>
                        </a:rPr>
                        <a:t>3</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spc="-10" dirty="0">
                          <a:latin typeface="Arial MT"/>
                          <a:cs typeface="Arial MT"/>
                        </a:rPr>
                        <a:t>Development</a:t>
                      </a:r>
                      <a:r>
                        <a:rPr sz="1100" spc="-40" dirty="0">
                          <a:latin typeface="Arial MT"/>
                          <a:cs typeface="Arial MT"/>
                        </a:rPr>
                        <a:t> </a:t>
                      </a:r>
                      <a:r>
                        <a:rPr sz="1100" spc="-10" dirty="0">
                          <a:latin typeface="Arial MT"/>
                          <a:cs typeface="Arial MT"/>
                        </a:rPr>
                        <a:t>Environment</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lang="en-US" sz="1100" dirty="0">
                          <a:latin typeface="Arial MT"/>
                          <a:cs typeface="Arial MT"/>
                        </a:rPr>
                        <a:t>React.js</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76530">
                <a:tc>
                  <a:txBody>
                    <a:bodyPr/>
                    <a:lstStyle/>
                    <a:p>
                      <a:pPr algn="ctr">
                        <a:lnSpc>
                          <a:spcPts val="1190"/>
                        </a:lnSpc>
                      </a:pPr>
                      <a:r>
                        <a:rPr sz="1100" spc="-50" dirty="0">
                          <a:latin typeface="Arial MT"/>
                          <a:cs typeface="Arial MT"/>
                        </a:rPr>
                        <a:t>4</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lang="en-US" sz="1100" spc="-35" dirty="0">
                          <a:latin typeface="Arial MT"/>
                          <a:cs typeface="Arial MT"/>
                        </a:rPr>
                        <a:t>Smart Contract Dev Environment</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lang="en-US" sz="1100" dirty="0">
                          <a:latin typeface="Arial MT"/>
                          <a:cs typeface="Arial MT"/>
                        </a:rPr>
                        <a:t>Hardhat (for smart contract testing)</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6" name="object 6"/>
          <p:cNvSpPr txBox="1"/>
          <p:nvPr/>
        </p:nvSpPr>
        <p:spPr>
          <a:xfrm>
            <a:off x="83458" y="1804337"/>
            <a:ext cx="3088640" cy="523240"/>
          </a:xfrm>
          <a:prstGeom prst="rect">
            <a:avLst/>
          </a:prstGeom>
        </p:spPr>
        <p:txBody>
          <a:bodyPr vert="horz" wrap="square" lIns="0" tIns="12065" rIns="0" bIns="0" rtlCol="0">
            <a:spAutoFit/>
          </a:bodyPr>
          <a:lstStyle/>
          <a:p>
            <a:pPr marL="1280795">
              <a:lnSpc>
                <a:spcPct val="100000"/>
              </a:lnSpc>
              <a:spcBef>
                <a:spcPts val="95"/>
              </a:spcBef>
            </a:pPr>
            <a:r>
              <a:rPr sz="1000" spc="-20" dirty="0">
                <a:solidFill>
                  <a:srgbClr val="3333B2"/>
                </a:solidFill>
                <a:latin typeface="Arial MT"/>
                <a:cs typeface="Arial MT"/>
              </a:rPr>
              <a:t>Table:</a:t>
            </a:r>
            <a:r>
              <a:rPr sz="1000" spc="-30" dirty="0">
                <a:solidFill>
                  <a:srgbClr val="3333B2"/>
                </a:solidFill>
                <a:latin typeface="Arial MT"/>
                <a:cs typeface="Arial MT"/>
              </a:rPr>
              <a:t> </a:t>
            </a:r>
            <a:r>
              <a:rPr sz="1000" dirty="0">
                <a:latin typeface="Arial MT"/>
                <a:cs typeface="Arial MT"/>
              </a:rPr>
              <a:t>5.Software</a:t>
            </a:r>
            <a:r>
              <a:rPr sz="1000" spc="-25" dirty="0">
                <a:latin typeface="Arial MT"/>
                <a:cs typeface="Arial MT"/>
              </a:rPr>
              <a:t> </a:t>
            </a:r>
            <a:r>
              <a:rPr sz="1000" spc="-10" dirty="0">
                <a:latin typeface="Arial MT"/>
                <a:cs typeface="Arial MT"/>
              </a:rPr>
              <a:t>Requirements</a:t>
            </a:r>
            <a:endParaRPr sz="1000" dirty="0">
              <a:latin typeface="Arial MT"/>
              <a:cs typeface="Arial MT"/>
            </a:endParaRPr>
          </a:p>
          <a:p>
            <a:pPr>
              <a:lnSpc>
                <a:spcPct val="100000"/>
              </a:lnSpc>
              <a:spcBef>
                <a:spcPts val="254"/>
              </a:spcBef>
            </a:pPr>
            <a:endParaRPr sz="1000" dirty="0">
              <a:latin typeface="Arial MT"/>
              <a:cs typeface="Arial MT"/>
            </a:endParaRPr>
          </a:p>
          <a:p>
            <a:pPr marL="12700">
              <a:lnSpc>
                <a:spcPct val="100000"/>
              </a:lnSpc>
            </a:pPr>
            <a:r>
              <a:rPr sz="1100" dirty="0">
                <a:latin typeface="Arial MT"/>
                <a:cs typeface="Arial MT"/>
              </a:rPr>
              <a:t>The</a:t>
            </a:r>
            <a:r>
              <a:rPr sz="1100" spc="-40" dirty="0">
                <a:latin typeface="Arial MT"/>
                <a:cs typeface="Arial MT"/>
              </a:rPr>
              <a:t> </a:t>
            </a:r>
            <a:r>
              <a:rPr sz="1100" spc="-10" dirty="0">
                <a:latin typeface="Arial MT"/>
                <a:cs typeface="Arial MT"/>
              </a:rPr>
              <a:t>Hardware</a:t>
            </a:r>
            <a:r>
              <a:rPr sz="1100" spc="-35" dirty="0">
                <a:latin typeface="Arial MT"/>
                <a:cs typeface="Arial MT"/>
              </a:rPr>
              <a:t> </a:t>
            </a:r>
            <a:r>
              <a:rPr sz="1100" dirty="0">
                <a:latin typeface="Arial MT"/>
                <a:cs typeface="Arial MT"/>
              </a:rPr>
              <a:t>Requirements</a:t>
            </a:r>
            <a:r>
              <a:rPr sz="1100" spc="-35" dirty="0">
                <a:latin typeface="Arial MT"/>
                <a:cs typeface="Arial MT"/>
              </a:rPr>
              <a:t> </a:t>
            </a:r>
            <a:r>
              <a:rPr sz="1100" dirty="0">
                <a:latin typeface="Arial MT"/>
                <a:cs typeface="Arial MT"/>
              </a:rPr>
              <a:t>of</a:t>
            </a:r>
            <a:r>
              <a:rPr sz="1100" spc="-35" dirty="0">
                <a:latin typeface="Arial MT"/>
                <a:cs typeface="Arial MT"/>
              </a:rPr>
              <a:t> </a:t>
            </a:r>
            <a:r>
              <a:rPr sz="1100" dirty="0">
                <a:latin typeface="Arial MT"/>
                <a:cs typeface="Arial MT"/>
              </a:rPr>
              <a:t>the</a:t>
            </a:r>
            <a:r>
              <a:rPr sz="1100" spc="-35" dirty="0">
                <a:latin typeface="Arial MT"/>
                <a:cs typeface="Arial MT"/>
              </a:rPr>
              <a:t> </a:t>
            </a:r>
            <a:r>
              <a:rPr sz="1100" dirty="0">
                <a:latin typeface="Arial MT"/>
                <a:cs typeface="Arial MT"/>
              </a:rPr>
              <a:t>system</a:t>
            </a:r>
            <a:r>
              <a:rPr sz="1100" spc="-40" dirty="0">
                <a:latin typeface="Arial MT"/>
                <a:cs typeface="Arial MT"/>
              </a:rPr>
              <a:t> </a:t>
            </a:r>
            <a:r>
              <a:rPr sz="1100" spc="-10" dirty="0">
                <a:latin typeface="Arial MT"/>
                <a:cs typeface="Arial MT"/>
              </a:rPr>
              <a:t>are:-</a:t>
            </a:r>
            <a:endParaRPr sz="1100" dirty="0">
              <a:latin typeface="Arial MT"/>
              <a:cs typeface="Arial MT"/>
            </a:endParaRPr>
          </a:p>
        </p:txBody>
      </p:sp>
      <p:graphicFrame>
        <p:nvGraphicFramePr>
          <p:cNvPr id="7" name="object 7"/>
          <p:cNvGraphicFramePr>
            <a:graphicFrameLocks noGrp="1"/>
          </p:cNvGraphicFramePr>
          <p:nvPr>
            <p:extLst>
              <p:ext uri="{D42A27DB-BD31-4B8C-83A1-F6EECF244321}">
                <p14:modId xmlns:p14="http://schemas.microsoft.com/office/powerpoint/2010/main" val="3566766283"/>
              </p:ext>
            </p:extLst>
          </p:nvPr>
        </p:nvGraphicFramePr>
        <p:xfrm>
          <a:off x="842238" y="2400212"/>
          <a:ext cx="2923539" cy="529590"/>
        </p:xfrm>
        <a:graphic>
          <a:graphicData uri="http://schemas.openxmlformats.org/drawingml/2006/table">
            <a:tbl>
              <a:tblPr firstRow="1" bandRow="1">
                <a:tableStyleId>{2D5ABB26-0587-4C30-8999-92F81FD0307C}</a:tableStyleId>
              </a:tblPr>
              <a:tblGrid>
                <a:gridCol w="476250">
                  <a:extLst>
                    <a:ext uri="{9D8B030D-6E8A-4147-A177-3AD203B41FA5}">
                      <a16:colId xmlns:a16="http://schemas.microsoft.com/office/drawing/2014/main" val="20000"/>
                    </a:ext>
                  </a:extLst>
                </a:gridCol>
                <a:gridCol w="775969">
                  <a:extLst>
                    <a:ext uri="{9D8B030D-6E8A-4147-A177-3AD203B41FA5}">
                      <a16:colId xmlns:a16="http://schemas.microsoft.com/office/drawing/2014/main" val="20001"/>
                    </a:ext>
                  </a:extLst>
                </a:gridCol>
                <a:gridCol w="1671320">
                  <a:extLst>
                    <a:ext uri="{9D8B030D-6E8A-4147-A177-3AD203B41FA5}">
                      <a16:colId xmlns:a16="http://schemas.microsoft.com/office/drawing/2014/main" val="20002"/>
                    </a:ext>
                  </a:extLst>
                </a:gridCol>
              </a:tblGrid>
              <a:tr h="176530">
                <a:tc>
                  <a:txBody>
                    <a:bodyPr/>
                    <a:lstStyle/>
                    <a:p>
                      <a:pPr algn="ctr">
                        <a:lnSpc>
                          <a:spcPts val="1190"/>
                        </a:lnSpc>
                      </a:pPr>
                      <a:r>
                        <a:rPr sz="1100" spc="-10" dirty="0">
                          <a:latin typeface="Arial MT"/>
                          <a:cs typeface="Arial MT"/>
                        </a:rPr>
                        <a:t>Sr.no</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spc="-10" dirty="0">
                          <a:latin typeface="Arial MT"/>
                          <a:cs typeface="Arial MT"/>
                        </a:rPr>
                        <a:t>Hardware</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spc="-10" dirty="0">
                          <a:latin typeface="Arial MT"/>
                          <a:cs typeface="Arial MT"/>
                        </a:rPr>
                        <a:t>Description</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76530">
                <a:tc>
                  <a:txBody>
                    <a:bodyPr/>
                    <a:lstStyle/>
                    <a:p>
                      <a:pPr algn="ctr">
                        <a:lnSpc>
                          <a:spcPts val="1190"/>
                        </a:lnSpc>
                      </a:pPr>
                      <a:r>
                        <a:rPr sz="1100" spc="-50" dirty="0">
                          <a:latin typeface="Arial MT"/>
                          <a:cs typeface="Arial MT"/>
                        </a:rPr>
                        <a:t>1</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spc="-25" dirty="0">
                          <a:latin typeface="Arial MT"/>
                          <a:cs typeface="Arial MT"/>
                        </a:rPr>
                        <a:t>RAM</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dirty="0">
                          <a:latin typeface="Arial MT"/>
                          <a:cs typeface="Arial MT"/>
                        </a:rPr>
                        <a:t>4GB</a:t>
                      </a:r>
                      <a:r>
                        <a:rPr sz="1100" spc="-30" dirty="0">
                          <a:latin typeface="Arial MT"/>
                          <a:cs typeface="Arial MT"/>
                        </a:rPr>
                        <a:t> </a:t>
                      </a:r>
                      <a:r>
                        <a:rPr sz="1100" dirty="0">
                          <a:latin typeface="Arial MT"/>
                          <a:cs typeface="Arial MT"/>
                        </a:rPr>
                        <a:t>and</a:t>
                      </a:r>
                      <a:r>
                        <a:rPr sz="1100" spc="-25" dirty="0">
                          <a:latin typeface="Arial MT"/>
                          <a:cs typeface="Arial MT"/>
                        </a:rPr>
                        <a:t> </a:t>
                      </a:r>
                      <a:r>
                        <a:rPr sz="1100" spc="-10" dirty="0">
                          <a:latin typeface="Arial MT"/>
                          <a:cs typeface="Arial MT"/>
                        </a:rPr>
                        <a:t>above</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76530">
                <a:tc>
                  <a:txBody>
                    <a:bodyPr/>
                    <a:lstStyle/>
                    <a:p>
                      <a:pPr algn="ctr">
                        <a:lnSpc>
                          <a:spcPts val="1190"/>
                        </a:lnSpc>
                      </a:pPr>
                      <a:r>
                        <a:rPr sz="1100" spc="-50" dirty="0">
                          <a:latin typeface="Arial MT"/>
                          <a:cs typeface="Arial MT"/>
                        </a:rPr>
                        <a:t>2</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spc="-10" dirty="0">
                          <a:latin typeface="Arial MT"/>
                          <a:cs typeface="Arial MT"/>
                        </a:rPr>
                        <a:t>Processor</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90"/>
                        </a:lnSpc>
                      </a:pPr>
                      <a:r>
                        <a:rPr sz="1100" dirty="0">
                          <a:latin typeface="Arial MT"/>
                          <a:cs typeface="Arial MT"/>
                        </a:rPr>
                        <a:t>intel</a:t>
                      </a:r>
                      <a:r>
                        <a:rPr sz="1100" spc="-40" dirty="0">
                          <a:latin typeface="Arial MT"/>
                          <a:cs typeface="Arial MT"/>
                        </a:rPr>
                        <a:t> </a:t>
                      </a:r>
                      <a:r>
                        <a:rPr sz="1100" dirty="0">
                          <a:latin typeface="Arial MT"/>
                          <a:cs typeface="Arial MT"/>
                        </a:rPr>
                        <a:t>CORE</a:t>
                      </a:r>
                      <a:r>
                        <a:rPr sz="1100" spc="-40" dirty="0">
                          <a:latin typeface="Arial MT"/>
                          <a:cs typeface="Arial MT"/>
                        </a:rPr>
                        <a:t> </a:t>
                      </a:r>
                      <a:r>
                        <a:rPr sz="1100" dirty="0">
                          <a:latin typeface="Arial MT"/>
                          <a:cs typeface="Arial MT"/>
                        </a:rPr>
                        <a:t>i3</a:t>
                      </a:r>
                      <a:r>
                        <a:rPr sz="1100" spc="-40" dirty="0">
                          <a:latin typeface="Arial MT"/>
                          <a:cs typeface="Arial MT"/>
                        </a:rPr>
                        <a:t> </a:t>
                      </a:r>
                      <a:r>
                        <a:rPr sz="1100" dirty="0">
                          <a:latin typeface="Arial MT"/>
                          <a:cs typeface="Arial MT"/>
                        </a:rPr>
                        <a:t>and</a:t>
                      </a:r>
                      <a:r>
                        <a:rPr sz="1100" spc="-40" dirty="0">
                          <a:latin typeface="Arial MT"/>
                          <a:cs typeface="Arial MT"/>
                        </a:rPr>
                        <a:t> </a:t>
                      </a:r>
                      <a:r>
                        <a:rPr sz="1100" spc="-20" dirty="0">
                          <a:latin typeface="Arial MT"/>
                          <a:cs typeface="Arial MT"/>
                        </a:rPr>
                        <a:t>above</a:t>
                      </a:r>
                      <a:endParaRPr sz="1100" dirty="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8" name="object 8"/>
          <p:cNvSpPr txBox="1"/>
          <p:nvPr/>
        </p:nvSpPr>
        <p:spPr>
          <a:xfrm>
            <a:off x="1369441" y="2939369"/>
            <a:ext cx="1869439" cy="177800"/>
          </a:xfrm>
          <a:prstGeom prst="rect">
            <a:avLst/>
          </a:prstGeom>
        </p:spPr>
        <p:txBody>
          <a:bodyPr vert="horz" wrap="square" lIns="0" tIns="12065" rIns="0" bIns="0" rtlCol="0">
            <a:spAutoFit/>
          </a:bodyPr>
          <a:lstStyle/>
          <a:p>
            <a:pPr marL="12700">
              <a:lnSpc>
                <a:spcPct val="100000"/>
              </a:lnSpc>
              <a:spcBef>
                <a:spcPts val="95"/>
              </a:spcBef>
            </a:pPr>
            <a:r>
              <a:rPr sz="1000" spc="-20" dirty="0">
                <a:solidFill>
                  <a:srgbClr val="3333B2"/>
                </a:solidFill>
                <a:latin typeface="Arial MT"/>
                <a:cs typeface="Arial MT"/>
              </a:rPr>
              <a:t>Table:</a:t>
            </a:r>
            <a:r>
              <a:rPr sz="1000" spc="-45" dirty="0">
                <a:solidFill>
                  <a:srgbClr val="3333B2"/>
                </a:solidFill>
                <a:latin typeface="Arial MT"/>
                <a:cs typeface="Arial MT"/>
              </a:rPr>
              <a:t> </a:t>
            </a:r>
            <a:r>
              <a:rPr sz="1000" dirty="0">
                <a:latin typeface="Arial MT"/>
                <a:cs typeface="Arial MT"/>
              </a:rPr>
              <a:t>6.Hardware</a:t>
            </a:r>
            <a:r>
              <a:rPr sz="1000" spc="-45" dirty="0">
                <a:latin typeface="Arial MT"/>
                <a:cs typeface="Arial MT"/>
              </a:rPr>
              <a:t> </a:t>
            </a:r>
            <a:r>
              <a:rPr sz="1000" spc="-10" dirty="0">
                <a:latin typeface="Arial MT"/>
                <a:cs typeface="Arial MT"/>
              </a:rPr>
              <a:t>Requirements</a:t>
            </a:r>
            <a:endParaRPr sz="1000" dirty="0">
              <a:latin typeface="Arial MT"/>
              <a:cs typeface="Arial MT"/>
            </a:endParaRPr>
          </a:p>
        </p:txBody>
      </p:sp>
      <p:grpSp>
        <p:nvGrpSpPr>
          <p:cNvPr id="9" name="object 9"/>
          <p:cNvGrpSpPr/>
          <p:nvPr/>
        </p:nvGrpSpPr>
        <p:grpSpPr>
          <a:xfrm>
            <a:off x="0" y="3326968"/>
            <a:ext cx="4608195" cy="129539"/>
            <a:chOff x="0" y="3326968"/>
            <a:chExt cx="4608195" cy="129539"/>
          </a:xfrm>
        </p:grpSpPr>
        <p:sp>
          <p:nvSpPr>
            <p:cNvPr id="10" name="object 10"/>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1" name="object 11"/>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2" name="object 12"/>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3" name="object 13"/>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4" name="object 14"/>
          <p:cNvSpPr txBox="1">
            <a:spLocks noGrp="1"/>
          </p:cNvSpPr>
          <p:nvPr>
            <p:ph type="dt" sz="half" idx="6"/>
          </p:nvPr>
        </p:nvSpPr>
        <p:spPr>
          <a:xfrm>
            <a:off x="1535975" y="3331252"/>
            <a:ext cx="1524203"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5" name="object 15"/>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6" name="object 16"/>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11</a:t>
            </a:fld>
            <a:r>
              <a:rPr spc="-15" dirty="0"/>
              <a:t> </a:t>
            </a:r>
            <a:r>
              <a:rPr dirty="0"/>
              <a:t>/</a:t>
            </a:r>
            <a:r>
              <a:rPr spc="-10" dirty="0"/>
              <a:t> </a:t>
            </a:r>
            <a:r>
              <a:rPr spc="-25" dirty="0"/>
              <a:t>21</a:t>
            </a: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95300" y="45565"/>
            <a:ext cx="1807845" cy="232756"/>
          </a:xfrm>
          <a:prstGeom prst="rect">
            <a:avLst/>
          </a:prstGeom>
        </p:spPr>
        <p:txBody>
          <a:bodyPr vert="horz" wrap="square" lIns="0" tIns="17145" rIns="0" bIns="0" rtlCol="0">
            <a:spAutoFit/>
          </a:bodyPr>
          <a:lstStyle/>
          <a:p>
            <a:pPr marL="12700">
              <a:lnSpc>
                <a:spcPct val="100000"/>
              </a:lnSpc>
              <a:spcBef>
                <a:spcPts val="135"/>
              </a:spcBef>
            </a:pPr>
            <a:r>
              <a:rPr spc="-10" dirty="0"/>
              <a:t>Result(1/</a:t>
            </a:r>
            <a:r>
              <a:rPr lang="en-US" spc="-10" dirty="0"/>
              <a:t>6</a:t>
            </a:r>
            <a:r>
              <a:rPr spc="-10" dirty="0"/>
              <a:t>)</a:t>
            </a:r>
          </a:p>
        </p:txBody>
      </p:sp>
      <p:grpSp>
        <p:nvGrpSpPr>
          <p:cNvPr id="8" name="object 8"/>
          <p:cNvGrpSpPr/>
          <p:nvPr/>
        </p:nvGrpSpPr>
        <p:grpSpPr>
          <a:xfrm>
            <a:off x="0" y="3326968"/>
            <a:ext cx="4608195" cy="129539"/>
            <a:chOff x="0" y="3326968"/>
            <a:chExt cx="4608195" cy="129539"/>
          </a:xfrm>
        </p:grpSpPr>
        <p:sp>
          <p:nvSpPr>
            <p:cNvPr id="9" name="object 9"/>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0" name="object 10"/>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1" name="object 11"/>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3" name="object 13"/>
          <p:cNvSpPr txBox="1">
            <a:spLocks noGrp="1"/>
          </p:cNvSpPr>
          <p:nvPr>
            <p:ph type="dt" sz="half" idx="6"/>
          </p:nvPr>
        </p:nvSpPr>
        <p:spPr>
          <a:xfrm>
            <a:off x="1543050" y="3331252"/>
            <a:ext cx="1528902"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4" name="object 14"/>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5" name="object 15"/>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12</a:t>
            </a:fld>
            <a:r>
              <a:rPr spc="-15" dirty="0"/>
              <a:t> </a:t>
            </a:r>
            <a:r>
              <a:rPr dirty="0"/>
              <a:t>/</a:t>
            </a:r>
            <a:r>
              <a:rPr spc="-10" dirty="0"/>
              <a:t> </a:t>
            </a:r>
            <a:r>
              <a:rPr spc="-25" dirty="0"/>
              <a:t>21</a:t>
            </a:r>
          </a:p>
        </p:txBody>
      </p:sp>
      <p:pic>
        <p:nvPicPr>
          <p:cNvPr id="5" name="Picture 4">
            <a:extLst>
              <a:ext uri="{FF2B5EF4-FFF2-40B4-BE49-F238E27FC236}">
                <a16:creationId xmlns:a16="http://schemas.microsoft.com/office/drawing/2014/main" id="{42E061F2-A5FB-B066-6D53-8E9C7F06F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850" y="587375"/>
            <a:ext cx="3959840" cy="2362200"/>
          </a:xfrm>
          <a:prstGeom prst="rect">
            <a:avLst/>
          </a:prstGeom>
        </p:spPr>
      </p:pic>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5300" y="45565"/>
            <a:ext cx="916940" cy="232756"/>
          </a:xfrm>
          <a:prstGeom prst="rect">
            <a:avLst/>
          </a:prstGeom>
        </p:spPr>
        <p:txBody>
          <a:bodyPr vert="horz" wrap="square" lIns="0" tIns="17145" rIns="0" bIns="0" rtlCol="0">
            <a:spAutoFit/>
          </a:bodyPr>
          <a:lstStyle/>
          <a:p>
            <a:pPr marL="12700">
              <a:lnSpc>
                <a:spcPct val="100000"/>
              </a:lnSpc>
              <a:spcBef>
                <a:spcPts val="135"/>
              </a:spcBef>
            </a:pPr>
            <a:r>
              <a:rPr spc="-10" dirty="0"/>
              <a:t>Result(2/</a:t>
            </a:r>
            <a:r>
              <a:rPr lang="en-US" spc="-10" dirty="0"/>
              <a:t>6</a:t>
            </a:r>
            <a:r>
              <a:rPr spc="-10" dirty="0"/>
              <a:t>)</a:t>
            </a:r>
          </a:p>
        </p:txBody>
      </p:sp>
      <p:pic>
        <p:nvPicPr>
          <p:cNvPr id="4" name="object 4"/>
          <p:cNvPicPr/>
          <p:nvPr/>
        </p:nvPicPr>
        <p:blipFill>
          <a:blip r:embed="rId2" cstate="print"/>
          <a:stretch>
            <a:fillRect/>
          </a:stretch>
        </p:blipFill>
        <p:spPr>
          <a:xfrm>
            <a:off x="864006" y="820949"/>
            <a:ext cx="2879994" cy="1671996"/>
          </a:xfrm>
          <a:prstGeom prst="rect">
            <a:avLst/>
          </a:prstGeom>
        </p:spPr>
      </p:pic>
      <p:grpSp>
        <p:nvGrpSpPr>
          <p:cNvPr id="6" name="object 6"/>
          <p:cNvGrpSpPr/>
          <p:nvPr/>
        </p:nvGrpSpPr>
        <p:grpSpPr>
          <a:xfrm>
            <a:off x="0" y="3326968"/>
            <a:ext cx="4608195" cy="129539"/>
            <a:chOff x="0" y="3326968"/>
            <a:chExt cx="4608195" cy="129539"/>
          </a:xfrm>
        </p:grpSpPr>
        <p:sp>
          <p:nvSpPr>
            <p:cNvPr id="7" name="object 7"/>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9" name="object 9"/>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1" name="object 11"/>
          <p:cNvSpPr txBox="1">
            <a:spLocks noGrp="1"/>
          </p:cNvSpPr>
          <p:nvPr>
            <p:ph type="dt" sz="half" idx="6"/>
          </p:nvPr>
        </p:nvSpPr>
        <p:spPr>
          <a:xfrm>
            <a:off x="1535887" y="3331252"/>
            <a:ext cx="1536065"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lang="en-US" spc="-10" dirty="0"/>
          </a:p>
        </p:txBody>
      </p:sp>
      <p:sp>
        <p:nvSpPr>
          <p:cNvPr id="12" name="object 12"/>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3" name="object 13"/>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13</a:t>
            </a:fld>
            <a:r>
              <a:rPr spc="-15" dirty="0"/>
              <a:t> </a:t>
            </a:r>
            <a:r>
              <a:rPr dirty="0"/>
              <a:t>/</a:t>
            </a:r>
            <a:r>
              <a:rPr spc="-10" dirty="0"/>
              <a:t> </a:t>
            </a:r>
            <a:r>
              <a:rPr spc="-25" dirty="0"/>
              <a:t>21</a:t>
            </a:r>
          </a:p>
        </p:txBody>
      </p:sp>
      <p:pic>
        <p:nvPicPr>
          <p:cNvPr id="15" name="Picture 14">
            <a:extLst>
              <a:ext uri="{FF2B5EF4-FFF2-40B4-BE49-F238E27FC236}">
                <a16:creationId xmlns:a16="http://schemas.microsoft.com/office/drawing/2014/main" id="{60BADE01-F85C-65D2-EC69-6A4E8D72E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850" y="587374"/>
            <a:ext cx="3959840" cy="2362201"/>
          </a:xfrm>
          <a:prstGeom prst="rect">
            <a:avLst/>
          </a:prstGeom>
        </p:spPr>
      </p:pic>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95300" y="45565"/>
            <a:ext cx="1807845" cy="232756"/>
          </a:xfrm>
          <a:prstGeom prst="rect">
            <a:avLst/>
          </a:prstGeom>
        </p:spPr>
        <p:txBody>
          <a:bodyPr vert="horz" wrap="square" lIns="0" tIns="17145" rIns="0" bIns="0" rtlCol="0">
            <a:spAutoFit/>
          </a:bodyPr>
          <a:lstStyle/>
          <a:p>
            <a:pPr marL="12700">
              <a:lnSpc>
                <a:spcPct val="100000"/>
              </a:lnSpc>
              <a:spcBef>
                <a:spcPts val="135"/>
              </a:spcBef>
            </a:pPr>
            <a:r>
              <a:rPr spc="-10" dirty="0"/>
              <a:t>Result(3/</a:t>
            </a:r>
            <a:r>
              <a:rPr lang="en-US" spc="-10" dirty="0"/>
              <a:t>6</a:t>
            </a:r>
            <a:r>
              <a:rPr spc="-10" dirty="0"/>
              <a:t>)</a:t>
            </a:r>
          </a:p>
        </p:txBody>
      </p:sp>
      <p:grpSp>
        <p:nvGrpSpPr>
          <p:cNvPr id="8" name="object 8"/>
          <p:cNvGrpSpPr/>
          <p:nvPr/>
        </p:nvGrpSpPr>
        <p:grpSpPr>
          <a:xfrm>
            <a:off x="0" y="3326968"/>
            <a:ext cx="4608195" cy="129539"/>
            <a:chOff x="0" y="3326968"/>
            <a:chExt cx="4608195" cy="129539"/>
          </a:xfrm>
        </p:grpSpPr>
        <p:sp>
          <p:nvSpPr>
            <p:cNvPr id="9" name="object 9"/>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0" name="object 10"/>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1" name="object 11"/>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3" name="object 13"/>
          <p:cNvSpPr txBox="1">
            <a:spLocks noGrp="1"/>
          </p:cNvSpPr>
          <p:nvPr>
            <p:ph type="dt" sz="half" idx="6"/>
          </p:nvPr>
        </p:nvSpPr>
        <p:spPr>
          <a:xfrm>
            <a:off x="1535887" y="3331252"/>
            <a:ext cx="1536065"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lang="en-US" spc="-10" dirty="0"/>
          </a:p>
        </p:txBody>
      </p:sp>
      <p:sp>
        <p:nvSpPr>
          <p:cNvPr id="14" name="object 14"/>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5" name="object 15"/>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14</a:t>
            </a:fld>
            <a:r>
              <a:rPr spc="-15" dirty="0"/>
              <a:t> </a:t>
            </a:r>
            <a:r>
              <a:rPr dirty="0"/>
              <a:t>/</a:t>
            </a:r>
            <a:r>
              <a:rPr spc="-10" dirty="0"/>
              <a:t> </a:t>
            </a:r>
            <a:r>
              <a:rPr spc="-25" dirty="0"/>
              <a:t>21</a:t>
            </a:r>
          </a:p>
        </p:txBody>
      </p:sp>
      <p:pic>
        <p:nvPicPr>
          <p:cNvPr id="17" name="Picture 16">
            <a:extLst>
              <a:ext uri="{FF2B5EF4-FFF2-40B4-BE49-F238E27FC236}">
                <a16:creationId xmlns:a16="http://schemas.microsoft.com/office/drawing/2014/main" id="{0D3F0DC7-FFB6-E589-7511-2FEE2E1B98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850" y="587375"/>
            <a:ext cx="3959840" cy="2362200"/>
          </a:xfrm>
          <a:prstGeom prst="rect">
            <a:avLst/>
          </a:prstGeom>
        </p:spPr>
      </p:pic>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2C404-506E-45B3-C616-EBB13A62D09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347B304-2DE5-6AD6-4B2D-B8973F605950}"/>
              </a:ext>
            </a:extLst>
          </p:cNvPr>
          <p:cNvSpPr txBox="1">
            <a:spLocks noGrp="1"/>
          </p:cNvSpPr>
          <p:nvPr>
            <p:ph type="ctrTitle"/>
          </p:nvPr>
        </p:nvSpPr>
        <p:spPr>
          <a:xfrm>
            <a:off x="95300" y="45565"/>
            <a:ext cx="916940" cy="232756"/>
          </a:xfrm>
          <a:prstGeom prst="rect">
            <a:avLst/>
          </a:prstGeom>
        </p:spPr>
        <p:txBody>
          <a:bodyPr vert="horz" wrap="square" lIns="0" tIns="17145" rIns="0" bIns="0" rtlCol="0">
            <a:spAutoFit/>
          </a:bodyPr>
          <a:lstStyle/>
          <a:p>
            <a:pPr marL="12700">
              <a:lnSpc>
                <a:spcPct val="100000"/>
              </a:lnSpc>
              <a:spcBef>
                <a:spcPts val="135"/>
              </a:spcBef>
            </a:pPr>
            <a:r>
              <a:rPr spc="-10" dirty="0"/>
              <a:t>Result(</a:t>
            </a:r>
            <a:r>
              <a:rPr lang="en-US" spc="-10" dirty="0"/>
              <a:t>4</a:t>
            </a:r>
            <a:r>
              <a:rPr spc="-10" dirty="0"/>
              <a:t>/</a:t>
            </a:r>
            <a:r>
              <a:rPr lang="en-US" spc="-10" dirty="0"/>
              <a:t>6</a:t>
            </a:r>
            <a:r>
              <a:rPr spc="-10" dirty="0"/>
              <a:t>)</a:t>
            </a:r>
          </a:p>
        </p:txBody>
      </p:sp>
      <p:pic>
        <p:nvPicPr>
          <p:cNvPr id="4" name="object 4">
            <a:extLst>
              <a:ext uri="{FF2B5EF4-FFF2-40B4-BE49-F238E27FC236}">
                <a16:creationId xmlns:a16="http://schemas.microsoft.com/office/drawing/2014/main" id="{5F95E90A-1790-AD4F-2C58-2D53DB3DE2C8}"/>
              </a:ext>
            </a:extLst>
          </p:cNvPr>
          <p:cNvPicPr/>
          <p:nvPr/>
        </p:nvPicPr>
        <p:blipFill>
          <a:blip r:embed="rId2" cstate="print"/>
          <a:stretch>
            <a:fillRect/>
          </a:stretch>
        </p:blipFill>
        <p:spPr>
          <a:xfrm>
            <a:off x="864006" y="820949"/>
            <a:ext cx="2879994" cy="1671996"/>
          </a:xfrm>
          <a:prstGeom prst="rect">
            <a:avLst/>
          </a:prstGeom>
        </p:spPr>
      </p:pic>
      <p:grpSp>
        <p:nvGrpSpPr>
          <p:cNvPr id="6" name="object 6">
            <a:extLst>
              <a:ext uri="{FF2B5EF4-FFF2-40B4-BE49-F238E27FC236}">
                <a16:creationId xmlns:a16="http://schemas.microsoft.com/office/drawing/2014/main" id="{12F6AEEB-1A59-6827-0A90-59FE76F8B24D}"/>
              </a:ext>
            </a:extLst>
          </p:cNvPr>
          <p:cNvGrpSpPr/>
          <p:nvPr/>
        </p:nvGrpSpPr>
        <p:grpSpPr>
          <a:xfrm>
            <a:off x="0" y="3326968"/>
            <a:ext cx="4608195" cy="129539"/>
            <a:chOff x="0" y="3326968"/>
            <a:chExt cx="4608195" cy="129539"/>
          </a:xfrm>
        </p:grpSpPr>
        <p:sp>
          <p:nvSpPr>
            <p:cNvPr id="7" name="object 7">
              <a:extLst>
                <a:ext uri="{FF2B5EF4-FFF2-40B4-BE49-F238E27FC236}">
                  <a16:creationId xmlns:a16="http://schemas.microsoft.com/office/drawing/2014/main" id="{3C2BE96C-66DE-BF3A-1FDD-D208CB0C8652}"/>
                </a:ext>
              </a:extLst>
            </p:cNvPr>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a:extLst>
                <a:ext uri="{FF2B5EF4-FFF2-40B4-BE49-F238E27FC236}">
                  <a16:creationId xmlns:a16="http://schemas.microsoft.com/office/drawing/2014/main" id="{B6824C65-2C1B-B1D6-D1C3-532C16895AF6}"/>
                </a:ext>
              </a:extLst>
            </p:cNvPr>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9" name="object 9">
              <a:extLst>
                <a:ext uri="{FF2B5EF4-FFF2-40B4-BE49-F238E27FC236}">
                  <a16:creationId xmlns:a16="http://schemas.microsoft.com/office/drawing/2014/main" id="{6383D6E8-93A7-22DD-DCA8-120341ED92D6}"/>
                </a:ext>
              </a:extLst>
            </p:cNvPr>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39B689C6-25AE-45BB-8DD2-B81697F70363}"/>
              </a:ext>
            </a:extLst>
          </p:cNvPr>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1" name="object 11">
            <a:extLst>
              <a:ext uri="{FF2B5EF4-FFF2-40B4-BE49-F238E27FC236}">
                <a16:creationId xmlns:a16="http://schemas.microsoft.com/office/drawing/2014/main" id="{3132EF8D-17E1-E3FB-7E4F-6ADB8AE5C33E}"/>
              </a:ext>
            </a:extLst>
          </p:cNvPr>
          <p:cNvSpPr txBox="1">
            <a:spLocks noGrp="1"/>
          </p:cNvSpPr>
          <p:nvPr>
            <p:ph type="dt" sz="half" idx="6"/>
          </p:nvPr>
        </p:nvSpPr>
        <p:spPr>
          <a:xfrm>
            <a:off x="1535976" y="3331252"/>
            <a:ext cx="1535976"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lang="en-US" spc="-10" dirty="0"/>
          </a:p>
        </p:txBody>
      </p:sp>
      <p:sp>
        <p:nvSpPr>
          <p:cNvPr id="12" name="object 12">
            <a:extLst>
              <a:ext uri="{FF2B5EF4-FFF2-40B4-BE49-F238E27FC236}">
                <a16:creationId xmlns:a16="http://schemas.microsoft.com/office/drawing/2014/main" id="{FC64A786-121E-AE67-28DB-7604AB875B3C}"/>
              </a:ext>
            </a:extLst>
          </p:cNvPr>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3" name="object 13">
            <a:extLst>
              <a:ext uri="{FF2B5EF4-FFF2-40B4-BE49-F238E27FC236}">
                <a16:creationId xmlns:a16="http://schemas.microsoft.com/office/drawing/2014/main" id="{07FAEE91-20F8-1E93-AFDB-313C2E7659DA}"/>
              </a:ext>
            </a:extLst>
          </p:cNvPr>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15</a:t>
            </a:fld>
            <a:r>
              <a:rPr spc="-15" dirty="0"/>
              <a:t> </a:t>
            </a:r>
            <a:r>
              <a:rPr dirty="0"/>
              <a:t>/</a:t>
            </a:r>
            <a:r>
              <a:rPr spc="-10" dirty="0"/>
              <a:t> </a:t>
            </a:r>
            <a:r>
              <a:rPr spc="-25" dirty="0"/>
              <a:t>21</a:t>
            </a:r>
          </a:p>
        </p:txBody>
      </p:sp>
      <p:pic>
        <p:nvPicPr>
          <p:cNvPr id="5" name="Picture 4">
            <a:extLst>
              <a:ext uri="{FF2B5EF4-FFF2-40B4-BE49-F238E27FC236}">
                <a16:creationId xmlns:a16="http://schemas.microsoft.com/office/drawing/2014/main" id="{750E94D8-A0F2-663A-86B6-45FFC3AAC6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850" y="587374"/>
            <a:ext cx="3959841" cy="2362201"/>
          </a:xfrm>
          <a:prstGeom prst="rect">
            <a:avLst/>
          </a:prstGeom>
        </p:spPr>
      </p:pic>
    </p:spTree>
    <p:extLst>
      <p:ext uri="{BB962C8B-B14F-4D97-AF65-F5344CB8AC3E}">
        <p14:creationId xmlns:p14="http://schemas.microsoft.com/office/powerpoint/2010/main" val="3279154405"/>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95300" y="45565"/>
            <a:ext cx="1807845" cy="232756"/>
          </a:xfrm>
          <a:prstGeom prst="rect">
            <a:avLst/>
          </a:prstGeom>
        </p:spPr>
        <p:txBody>
          <a:bodyPr vert="horz" wrap="square" lIns="0" tIns="17145" rIns="0" bIns="0" rtlCol="0">
            <a:spAutoFit/>
          </a:bodyPr>
          <a:lstStyle/>
          <a:p>
            <a:pPr marL="12700">
              <a:lnSpc>
                <a:spcPct val="100000"/>
              </a:lnSpc>
              <a:spcBef>
                <a:spcPts val="135"/>
              </a:spcBef>
            </a:pPr>
            <a:r>
              <a:rPr spc="-10" dirty="0"/>
              <a:t>Result(</a:t>
            </a:r>
            <a:r>
              <a:rPr lang="en-US" spc="-10" dirty="0"/>
              <a:t>5</a:t>
            </a:r>
            <a:r>
              <a:rPr spc="-10" dirty="0"/>
              <a:t>/</a:t>
            </a:r>
            <a:r>
              <a:rPr lang="en-US" spc="-10" dirty="0"/>
              <a:t>6</a:t>
            </a:r>
            <a:r>
              <a:rPr spc="-10" dirty="0"/>
              <a:t>)</a:t>
            </a:r>
          </a:p>
        </p:txBody>
      </p:sp>
      <p:pic>
        <p:nvPicPr>
          <p:cNvPr id="4" name="object 4"/>
          <p:cNvPicPr/>
          <p:nvPr/>
        </p:nvPicPr>
        <p:blipFill>
          <a:blip r:embed="rId2" cstate="print">
            <a:extLst>
              <a:ext uri="{28A0092B-C50C-407E-A947-70E740481C1C}">
                <a14:useLocalDpi xmlns:a14="http://schemas.microsoft.com/office/drawing/2010/main" val="0"/>
              </a:ext>
            </a:extLst>
          </a:blip>
          <a:srcRect/>
          <a:stretch/>
        </p:blipFill>
        <p:spPr>
          <a:xfrm>
            <a:off x="323850" y="587375"/>
            <a:ext cx="3959840" cy="2362200"/>
          </a:xfrm>
          <a:prstGeom prst="rect">
            <a:avLst/>
          </a:prstGeom>
        </p:spPr>
      </p:pic>
      <p:sp>
        <p:nvSpPr>
          <p:cNvPr id="5" name="object 5"/>
          <p:cNvSpPr txBox="1"/>
          <p:nvPr/>
        </p:nvSpPr>
        <p:spPr>
          <a:xfrm>
            <a:off x="125844" y="2424397"/>
            <a:ext cx="3889375" cy="181460"/>
          </a:xfrm>
          <a:prstGeom prst="rect">
            <a:avLst/>
          </a:prstGeom>
        </p:spPr>
        <p:txBody>
          <a:bodyPr vert="horz" wrap="square" lIns="0" tIns="12065" rIns="0" bIns="0" rtlCol="0">
            <a:spAutoFit/>
          </a:bodyPr>
          <a:lstStyle/>
          <a:p>
            <a:pPr marL="466725" algn="ctr">
              <a:lnSpc>
                <a:spcPct val="100000"/>
              </a:lnSpc>
              <a:spcBef>
                <a:spcPts val="750"/>
              </a:spcBef>
            </a:pPr>
            <a:r>
              <a:rPr sz="1100" spc="-50" dirty="0">
                <a:latin typeface="Arial MT"/>
                <a:cs typeface="Arial MT"/>
              </a:rPr>
              <a:t>.</a:t>
            </a:r>
            <a:endParaRPr sz="1100" dirty="0">
              <a:latin typeface="Arial MT"/>
              <a:cs typeface="Arial MT"/>
            </a:endParaRPr>
          </a:p>
        </p:txBody>
      </p:sp>
      <p:grpSp>
        <p:nvGrpSpPr>
          <p:cNvPr id="6" name="object 6"/>
          <p:cNvGrpSpPr/>
          <p:nvPr/>
        </p:nvGrpSpPr>
        <p:grpSpPr>
          <a:xfrm>
            <a:off x="0" y="3326968"/>
            <a:ext cx="4608195" cy="129539"/>
            <a:chOff x="0" y="3326968"/>
            <a:chExt cx="4608195" cy="129539"/>
          </a:xfrm>
        </p:grpSpPr>
        <p:sp>
          <p:nvSpPr>
            <p:cNvPr id="7" name="object 7"/>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9" name="object 9"/>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1" name="object 11"/>
          <p:cNvSpPr txBox="1">
            <a:spLocks noGrp="1"/>
          </p:cNvSpPr>
          <p:nvPr>
            <p:ph type="dt" sz="half" idx="6"/>
          </p:nvPr>
        </p:nvSpPr>
        <p:spPr>
          <a:xfrm>
            <a:off x="1543050" y="3331252"/>
            <a:ext cx="1528902"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lang="en-US" spc="-10" dirty="0"/>
          </a:p>
        </p:txBody>
      </p:sp>
      <p:sp>
        <p:nvSpPr>
          <p:cNvPr id="12" name="object 12"/>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3" name="object 13"/>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16</a:t>
            </a:fld>
            <a:r>
              <a:rPr spc="-15" dirty="0"/>
              <a:t> </a:t>
            </a:r>
            <a:r>
              <a:rPr dirty="0"/>
              <a:t>/</a:t>
            </a:r>
            <a:r>
              <a:rPr spc="-10" dirty="0"/>
              <a:t> </a:t>
            </a:r>
            <a:r>
              <a:rPr spc="-25" dirty="0"/>
              <a:t>21</a:t>
            </a: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1CAA2-F89B-C74C-8584-6A7D9494A39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5AE4FED-3C2F-C661-72C5-E557B9C7E5FE}"/>
              </a:ext>
            </a:extLst>
          </p:cNvPr>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a:extLst>
              <a:ext uri="{FF2B5EF4-FFF2-40B4-BE49-F238E27FC236}">
                <a16:creationId xmlns:a16="http://schemas.microsoft.com/office/drawing/2014/main" id="{8D86180A-54AA-5CC0-1B68-051F17C64700}"/>
              </a:ext>
            </a:extLst>
          </p:cNvPr>
          <p:cNvSpPr txBox="1">
            <a:spLocks noGrp="1"/>
          </p:cNvSpPr>
          <p:nvPr>
            <p:ph type="title"/>
          </p:nvPr>
        </p:nvSpPr>
        <p:spPr>
          <a:xfrm>
            <a:off x="95300" y="45565"/>
            <a:ext cx="1807845" cy="232756"/>
          </a:xfrm>
          <a:prstGeom prst="rect">
            <a:avLst/>
          </a:prstGeom>
        </p:spPr>
        <p:txBody>
          <a:bodyPr vert="horz" wrap="square" lIns="0" tIns="17145" rIns="0" bIns="0" rtlCol="0">
            <a:spAutoFit/>
          </a:bodyPr>
          <a:lstStyle/>
          <a:p>
            <a:pPr marL="12700">
              <a:lnSpc>
                <a:spcPct val="100000"/>
              </a:lnSpc>
              <a:spcBef>
                <a:spcPts val="135"/>
              </a:spcBef>
            </a:pPr>
            <a:r>
              <a:rPr spc="-10"/>
              <a:t>Result(</a:t>
            </a:r>
            <a:r>
              <a:rPr lang="en-US" spc="-10" dirty="0"/>
              <a:t>6</a:t>
            </a:r>
            <a:r>
              <a:rPr spc="-10"/>
              <a:t>/</a:t>
            </a:r>
            <a:r>
              <a:rPr lang="en-US" spc="-10" dirty="0"/>
              <a:t>6</a:t>
            </a:r>
            <a:r>
              <a:rPr spc="-10" dirty="0"/>
              <a:t>)</a:t>
            </a:r>
          </a:p>
        </p:txBody>
      </p:sp>
      <p:pic>
        <p:nvPicPr>
          <p:cNvPr id="4" name="object 4">
            <a:extLst>
              <a:ext uri="{FF2B5EF4-FFF2-40B4-BE49-F238E27FC236}">
                <a16:creationId xmlns:a16="http://schemas.microsoft.com/office/drawing/2014/main" id="{11F1BD53-2AA9-C716-8D31-3FCABC82FA3F}"/>
              </a:ext>
            </a:extLst>
          </p:cNvPr>
          <p:cNvPicPr/>
          <p:nvPr/>
        </p:nvPicPr>
        <p:blipFill>
          <a:blip r:embed="rId2" cstate="print">
            <a:extLst>
              <a:ext uri="{28A0092B-C50C-407E-A947-70E740481C1C}">
                <a14:useLocalDpi xmlns:a14="http://schemas.microsoft.com/office/drawing/2010/main" val="0"/>
              </a:ext>
            </a:extLst>
          </a:blip>
          <a:srcRect/>
          <a:stretch/>
        </p:blipFill>
        <p:spPr>
          <a:xfrm>
            <a:off x="323850" y="587375"/>
            <a:ext cx="3984938" cy="2362200"/>
          </a:xfrm>
          <a:prstGeom prst="rect">
            <a:avLst/>
          </a:prstGeom>
        </p:spPr>
      </p:pic>
      <p:sp>
        <p:nvSpPr>
          <p:cNvPr id="5" name="object 5">
            <a:extLst>
              <a:ext uri="{FF2B5EF4-FFF2-40B4-BE49-F238E27FC236}">
                <a16:creationId xmlns:a16="http://schemas.microsoft.com/office/drawing/2014/main" id="{C9BAC9FC-EF3C-FF2C-FE80-B8402A2CE0A6}"/>
              </a:ext>
            </a:extLst>
          </p:cNvPr>
          <p:cNvSpPr txBox="1"/>
          <p:nvPr/>
        </p:nvSpPr>
        <p:spPr>
          <a:xfrm>
            <a:off x="125844" y="2424397"/>
            <a:ext cx="3889375" cy="181460"/>
          </a:xfrm>
          <a:prstGeom prst="rect">
            <a:avLst/>
          </a:prstGeom>
        </p:spPr>
        <p:txBody>
          <a:bodyPr vert="horz" wrap="square" lIns="0" tIns="12065" rIns="0" bIns="0" rtlCol="0">
            <a:spAutoFit/>
          </a:bodyPr>
          <a:lstStyle/>
          <a:p>
            <a:pPr marL="466725" algn="ctr">
              <a:lnSpc>
                <a:spcPct val="100000"/>
              </a:lnSpc>
              <a:spcBef>
                <a:spcPts val="750"/>
              </a:spcBef>
            </a:pPr>
            <a:r>
              <a:rPr sz="1100" spc="-50" dirty="0">
                <a:latin typeface="Arial MT"/>
                <a:cs typeface="Arial MT"/>
              </a:rPr>
              <a:t>.</a:t>
            </a:r>
            <a:endParaRPr sz="1100" dirty="0">
              <a:latin typeface="Arial MT"/>
              <a:cs typeface="Arial MT"/>
            </a:endParaRPr>
          </a:p>
        </p:txBody>
      </p:sp>
      <p:grpSp>
        <p:nvGrpSpPr>
          <p:cNvPr id="6" name="object 6">
            <a:extLst>
              <a:ext uri="{FF2B5EF4-FFF2-40B4-BE49-F238E27FC236}">
                <a16:creationId xmlns:a16="http://schemas.microsoft.com/office/drawing/2014/main" id="{DB3724BF-02D1-FFA9-12BB-A21465902C20}"/>
              </a:ext>
            </a:extLst>
          </p:cNvPr>
          <p:cNvGrpSpPr/>
          <p:nvPr/>
        </p:nvGrpSpPr>
        <p:grpSpPr>
          <a:xfrm>
            <a:off x="0" y="3326968"/>
            <a:ext cx="4608195" cy="129539"/>
            <a:chOff x="0" y="3326968"/>
            <a:chExt cx="4608195" cy="129539"/>
          </a:xfrm>
        </p:grpSpPr>
        <p:sp>
          <p:nvSpPr>
            <p:cNvPr id="7" name="object 7">
              <a:extLst>
                <a:ext uri="{FF2B5EF4-FFF2-40B4-BE49-F238E27FC236}">
                  <a16:creationId xmlns:a16="http://schemas.microsoft.com/office/drawing/2014/main" id="{41961248-CF1F-0D6E-CC06-E0E98212E383}"/>
                </a:ext>
              </a:extLst>
            </p:cNvPr>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a:extLst>
                <a:ext uri="{FF2B5EF4-FFF2-40B4-BE49-F238E27FC236}">
                  <a16:creationId xmlns:a16="http://schemas.microsoft.com/office/drawing/2014/main" id="{16539729-3181-618E-29BB-A5B59493F580}"/>
                </a:ext>
              </a:extLst>
            </p:cNvPr>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9" name="object 9">
              <a:extLst>
                <a:ext uri="{FF2B5EF4-FFF2-40B4-BE49-F238E27FC236}">
                  <a16:creationId xmlns:a16="http://schemas.microsoft.com/office/drawing/2014/main" id="{96E53DFC-4EC9-4D97-625F-5189BE69C90C}"/>
                </a:ext>
              </a:extLst>
            </p:cNvPr>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9BBCB025-FBB5-C063-31FB-AB949B320047}"/>
              </a:ext>
            </a:extLst>
          </p:cNvPr>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1" name="object 11">
            <a:extLst>
              <a:ext uri="{FF2B5EF4-FFF2-40B4-BE49-F238E27FC236}">
                <a16:creationId xmlns:a16="http://schemas.microsoft.com/office/drawing/2014/main" id="{39718E52-C07E-5634-F494-E24538BF8471}"/>
              </a:ext>
            </a:extLst>
          </p:cNvPr>
          <p:cNvSpPr txBox="1">
            <a:spLocks noGrp="1"/>
          </p:cNvSpPr>
          <p:nvPr>
            <p:ph type="dt" sz="half" idx="6"/>
          </p:nvPr>
        </p:nvSpPr>
        <p:spPr>
          <a:xfrm>
            <a:off x="1535887" y="3331252"/>
            <a:ext cx="1536065"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lang="en-US" spc="-10" dirty="0"/>
          </a:p>
        </p:txBody>
      </p:sp>
      <p:sp>
        <p:nvSpPr>
          <p:cNvPr id="12" name="object 12">
            <a:extLst>
              <a:ext uri="{FF2B5EF4-FFF2-40B4-BE49-F238E27FC236}">
                <a16:creationId xmlns:a16="http://schemas.microsoft.com/office/drawing/2014/main" id="{CFC426DA-9DBA-9BAC-4918-4A080A190C18}"/>
              </a:ext>
            </a:extLst>
          </p:cNvPr>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3" name="object 13">
            <a:extLst>
              <a:ext uri="{FF2B5EF4-FFF2-40B4-BE49-F238E27FC236}">
                <a16:creationId xmlns:a16="http://schemas.microsoft.com/office/drawing/2014/main" id="{48488B03-0D72-FD78-5FAA-5EACD9540B96}"/>
              </a:ext>
            </a:extLst>
          </p:cNvPr>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17</a:t>
            </a:fld>
            <a:r>
              <a:rPr spc="-15" dirty="0"/>
              <a:t> </a:t>
            </a:r>
            <a:r>
              <a:rPr dirty="0"/>
              <a:t>/</a:t>
            </a:r>
            <a:r>
              <a:rPr spc="-10" dirty="0"/>
              <a:t> </a:t>
            </a:r>
            <a:r>
              <a:rPr spc="-25" dirty="0"/>
              <a:t>21</a:t>
            </a:r>
          </a:p>
        </p:txBody>
      </p:sp>
    </p:spTree>
    <p:extLst>
      <p:ext uri="{BB962C8B-B14F-4D97-AF65-F5344CB8AC3E}">
        <p14:creationId xmlns:p14="http://schemas.microsoft.com/office/powerpoint/2010/main" val="1017421939"/>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0" dirty="0"/>
              <a:t>Conclusion</a:t>
            </a:r>
          </a:p>
        </p:txBody>
      </p:sp>
      <p:sp>
        <p:nvSpPr>
          <p:cNvPr id="5" name="object 5"/>
          <p:cNvSpPr txBox="1">
            <a:spLocks noGrp="1"/>
          </p:cNvSpPr>
          <p:nvPr>
            <p:ph type="body" idx="1"/>
          </p:nvPr>
        </p:nvSpPr>
        <p:spPr>
          <a:xfrm>
            <a:off x="95300" y="560253"/>
            <a:ext cx="4343350" cy="1939057"/>
          </a:xfrm>
          <a:prstGeom prst="rect">
            <a:avLst/>
          </a:prstGeom>
        </p:spPr>
        <p:txBody>
          <a:bodyPr vert="horz" wrap="square" lIns="0" tIns="6985" rIns="0" bIns="0" rtlCol="0">
            <a:spAutoFit/>
          </a:bodyPr>
          <a:lstStyle/>
          <a:p>
            <a:pPr marL="184150" marR="5080" indent="-171450" algn="just">
              <a:lnSpc>
                <a:spcPct val="102600"/>
              </a:lnSpc>
              <a:spcBef>
                <a:spcPts val="55"/>
              </a:spcBef>
              <a:buFont typeface="Arial" panose="020B0604020202020204" pitchFamily="34" charset="0"/>
              <a:buChar char="•"/>
            </a:pPr>
            <a:r>
              <a:rPr lang="en-US" dirty="0"/>
              <a:t>Implementing a blockchain-based anticounterfeiting framework significantly strengthens supply chain security by providing transparent, traceable, and immutable records that safeguard product authenticity.</a:t>
            </a:r>
          </a:p>
          <a:p>
            <a:pPr marL="184150" marR="5080" indent="-171450" algn="just">
              <a:lnSpc>
                <a:spcPct val="102600"/>
              </a:lnSpc>
              <a:spcBef>
                <a:spcPts val="55"/>
              </a:spcBef>
              <a:buFont typeface="Arial" panose="020B0604020202020204" pitchFamily="34" charset="0"/>
              <a:buChar char="•"/>
            </a:pPr>
            <a:r>
              <a:rPr lang="en-US" dirty="0"/>
              <a:t>This technology is especially advantageous in industries where counterfeiting risks are high, such as pharmaceuticals, luxury goods, and electronics, enhancing consumer confidence and brand trust.</a:t>
            </a:r>
          </a:p>
          <a:p>
            <a:pPr marL="184150" marR="5080" indent="-171450" algn="just">
              <a:lnSpc>
                <a:spcPct val="102600"/>
              </a:lnSpc>
              <a:spcBef>
                <a:spcPts val="55"/>
              </a:spcBef>
              <a:buFont typeface="Arial" panose="020B0604020202020204" pitchFamily="34" charset="0"/>
              <a:buChar char="•"/>
            </a:pPr>
            <a:r>
              <a:rPr lang="en-US" dirty="0"/>
              <a:t>Blockchain gives everyone involved a reliable way to fight fake products and keep the supply chain honest in today's tough global market. </a:t>
            </a:r>
            <a:endParaRPr spc="-10" dirty="0"/>
          </a:p>
        </p:txBody>
      </p:sp>
      <p:grpSp>
        <p:nvGrpSpPr>
          <p:cNvPr id="10" name="object 10"/>
          <p:cNvGrpSpPr/>
          <p:nvPr/>
        </p:nvGrpSpPr>
        <p:grpSpPr>
          <a:xfrm>
            <a:off x="0" y="3326968"/>
            <a:ext cx="4608195" cy="129539"/>
            <a:chOff x="0" y="3326968"/>
            <a:chExt cx="4608195" cy="129539"/>
          </a:xfrm>
        </p:grpSpPr>
        <p:sp>
          <p:nvSpPr>
            <p:cNvPr id="11" name="object 11"/>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2" name="object 12"/>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3" name="object 13"/>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4" name="object 14"/>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5" name="object 15"/>
          <p:cNvSpPr txBox="1">
            <a:spLocks noGrp="1"/>
          </p:cNvSpPr>
          <p:nvPr>
            <p:ph type="dt" sz="half" idx="6"/>
          </p:nvPr>
        </p:nvSpPr>
        <p:spPr>
          <a:xfrm>
            <a:off x="1535887" y="3331252"/>
            <a:ext cx="1536065"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6" name="object 16"/>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7" name="object 17"/>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18</a:t>
            </a:fld>
            <a:r>
              <a:rPr spc="-15" dirty="0"/>
              <a:t> </a:t>
            </a:r>
            <a:r>
              <a:rPr dirty="0"/>
              <a:t>/</a:t>
            </a:r>
            <a:r>
              <a:rPr spc="-10" dirty="0"/>
              <a:t> </a:t>
            </a:r>
            <a:r>
              <a:rPr spc="-25" dirty="0"/>
              <a:t>21</a:t>
            </a: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549275"/>
          </a:xfrm>
          <a:custGeom>
            <a:avLst/>
            <a:gdLst/>
            <a:ahLst/>
            <a:cxnLst/>
            <a:rect l="l" t="t" r="r" b="b"/>
            <a:pathLst>
              <a:path w="4608195" h="549275">
                <a:moveTo>
                  <a:pt x="4608004" y="0"/>
                </a:moveTo>
                <a:lnTo>
                  <a:pt x="0" y="0"/>
                </a:lnTo>
                <a:lnTo>
                  <a:pt x="0" y="549236"/>
                </a:lnTo>
                <a:lnTo>
                  <a:pt x="4608004" y="549236"/>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95300" y="45565"/>
            <a:ext cx="3660140" cy="471805"/>
          </a:xfrm>
          <a:prstGeom prst="rect">
            <a:avLst/>
          </a:prstGeom>
        </p:spPr>
        <p:txBody>
          <a:bodyPr vert="horz" wrap="square" lIns="0" tIns="2540" rIns="0" bIns="0" rtlCol="0">
            <a:spAutoFit/>
          </a:bodyPr>
          <a:lstStyle/>
          <a:p>
            <a:pPr marL="12700" marR="5080">
              <a:lnSpc>
                <a:spcPct val="106700"/>
              </a:lnSpc>
              <a:spcBef>
                <a:spcPts val="20"/>
              </a:spcBef>
            </a:pPr>
            <a:r>
              <a:rPr dirty="0"/>
              <a:t>Papers</a:t>
            </a:r>
            <a:r>
              <a:rPr spc="75" dirty="0"/>
              <a:t> </a:t>
            </a:r>
            <a:r>
              <a:rPr dirty="0"/>
              <a:t>Published</a:t>
            </a:r>
            <a:r>
              <a:rPr spc="75" dirty="0"/>
              <a:t> </a:t>
            </a:r>
            <a:r>
              <a:rPr dirty="0"/>
              <a:t>and</a:t>
            </a:r>
            <a:r>
              <a:rPr spc="75" dirty="0"/>
              <a:t> </a:t>
            </a:r>
            <a:r>
              <a:rPr dirty="0"/>
              <a:t>Participation</a:t>
            </a:r>
            <a:r>
              <a:rPr spc="75" dirty="0"/>
              <a:t> </a:t>
            </a:r>
            <a:r>
              <a:rPr dirty="0"/>
              <a:t>in</a:t>
            </a:r>
            <a:r>
              <a:rPr spc="75" dirty="0"/>
              <a:t> </a:t>
            </a:r>
            <a:r>
              <a:rPr spc="-10" dirty="0"/>
              <a:t>Project Competition</a:t>
            </a:r>
          </a:p>
        </p:txBody>
      </p:sp>
      <p:pic>
        <p:nvPicPr>
          <p:cNvPr id="4" name="object 4"/>
          <p:cNvPicPr/>
          <p:nvPr/>
        </p:nvPicPr>
        <p:blipFill>
          <a:blip r:embed="rId2" cstate="print"/>
          <a:stretch>
            <a:fillRect/>
          </a:stretch>
        </p:blipFill>
        <p:spPr>
          <a:xfrm>
            <a:off x="269557" y="1328293"/>
            <a:ext cx="76809" cy="76809"/>
          </a:xfrm>
          <a:prstGeom prst="rect">
            <a:avLst/>
          </a:prstGeom>
        </p:spPr>
      </p:pic>
      <p:sp>
        <p:nvSpPr>
          <p:cNvPr id="5" name="object 5"/>
          <p:cNvSpPr txBox="1"/>
          <p:nvPr/>
        </p:nvSpPr>
        <p:spPr>
          <a:xfrm>
            <a:off x="402932" y="1256384"/>
            <a:ext cx="4074160" cy="1090295"/>
          </a:xfrm>
          <a:prstGeom prst="rect">
            <a:avLst/>
          </a:prstGeom>
        </p:spPr>
        <p:txBody>
          <a:bodyPr vert="horz" wrap="square" lIns="0" tIns="6985" rIns="0" bIns="0" rtlCol="0">
            <a:spAutoFit/>
          </a:bodyPr>
          <a:lstStyle/>
          <a:p>
            <a:pPr marL="12700" marR="48895">
              <a:lnSpc>
                <a:spcPct val="102600"/>
              </a:lnSpc>
              <a:spcBef>
                <a:spcPts val="55"/>
              </a:spcBef>
            </a:pPr>
            <a:r>
              <a:rPr sz="1100" dirty="0">
                <a:latin typeface="Arial MT"/>
                <a:cs typeface="Arial MT"/>
              </a:rPr>
              <a:t>Survey</a:t>
            </a:r>
            <a:r>
              <a:rPr sz="1100" spc="-50" dirty="0">
                <a:latin typeface="Arial MT"/>
                <a:cs typeface="Arial MT"/>
              </a:rPr>
              <a:t> </a:t>
            </a:r>
            <a:r>
              <a:rPr sz="1100" dirty="0">
                <a:latin typeface="Arial MT"/>
                <a:cs typeface="Arial MT"/>
              </a:rPr>
              <a:t>On:</a:t>
            </a:r>
            <a:r>
              <a:rPr sz="1100" spc="5" dirty="0">
                <a:latin typeface="Arial MT"/>
                <a:cs typeface="Arial MT"/>
              </a:rPr>
              <a:t> </a:t>
            </a:r>
            <a:r>
              <a:rPr sz="1100" dirty="0">
                <a:latin typeface="Arial MT"/>
                <a:cs typeface="Arial MT"/>
              </a:rPr>
              <a:t>Web</a:t>
            </a:r>
            <a:r>
              <a:rPr sz="1100" spc="-50" dirty="0">
                <a:latin typeface="Arial MT"/>
                <a:cs typeface="Arial MT"/>
              </a:rPr>
              <a:t> </a:t>
            </a:r>
            <a:r>
              <a:rPr sz="1100" dirty="0">
                <a:latin typeface="Arial MT"/>
                <a:cs typeface="Arial MT"/>
              </a:rPr>
              <a:t>Usage</a:t>
            </a:r>
            <a:r>
              <a:rPr sz="1100" spc="-50" dirty="0">
                <a:latin typeface="Arial MT"/>
                <a:cs typeface="Arial MT"/>
              </a:rPr>
              <a:t> </a:t>
            </a:r>
            <a:r>
              <a:rPr sz="1100" dirty="0">
                <a:latin typeface="Arial MT"/>
                <a:cs typeface="Arial MT"/>
              </a:rPr>
              <a:t>Mining</a:t>
            </a:r>
            <a:r>
              <a:rPr sz="1100" spc="-50" dirty="0">
                <a:latin typeface="Arial MT"/>
                <a:cs typeface="Arial MT"/>
              </a:rPr>
              <a:t> </a:t>
            </a:r>
            <a:r>
              <a:rPr sz="1100" spc="-25" dirty="0">
                <a:latin typeface="Arial MT"/>
                <a:cs typeface="Arial MT"/>
              </a:rPr>
              <a:t>Techniques</a:t>
            </a:r>
            <a:r>
              <a:rPr sz="1100" spc="-50" dirty="0">
                <a:latin typeface="Arial MT"/>
                <a:cs typeface="Arial MT"/>
              </a:rPr>
              <a:t> </a:t>
            </a:r>
            <a:r>
              <a:rPr sz="1100" dirty="0">
                <a:latin typeface="Arial MT"/>
                <a:cs typeface="Arial MT"/>
              </a:rPr>
              <a:t>Generating</a:t>
            </a:r>
            <a:r>
              <a:rPr sz="1100" spc="-50" dirty="0">
                <a:latin typeface="Arial MT"/>
                <a:cs typeface="Arial MT"/>
              </a:rPr>
              <a:t> </a:t>
            </a:r>
            <a:r>
              <a:rPr sz="1100" spc="-10" dirty="0">
                <a:latin typeface="Arial MT"/>
                <a:cs typeface="Arial MT"/>
              </a:rPr>
              <a:t>Frequent </a:t>
            </a:r>
            <a:r>
              <a:rPr sz="1100" dirty="0">
                <a:latin typeface="Arial MT"/>
                <a:cs typeface="Arial MT"/>
              </a:rPr>
              <a:t>Patterns</a:t>
            </a:r>
            <a:r>
              <a:rPr sz="1100" spc="-30" dirty="0">
                <a:latin typeface="Arial MT"/>
                <a:cs typeface="Arial MT"/>
              </a:rPr>
              <a:t> </a:t>
            </a:r>
            <a:r>
              <a:rPr sz="1100" dirty="0">
                <a:latin typeface="Arial MT"/>
                <a:cs typeface="Arial MT"/>
              </a:rPr>
              <a:t>for</a:t>
            </a:r>
            <a:r>
              <a:rPr sz="1100" spc="-25" dirty="0">
                <a:latin typeface="Arial MT"/>
                <a:cs typeface="Arial MT"/>
              </a:rPr>
              <a:t> Web-</a:t>
            </a:r>
            <a:r>
              <a:rPr sz="1100" spc="-10" dirty="0">
                <a:latin typeface="Arial MT"/>
                <a:cs typeface="Arial MT"/>
              </a:rPr>
              <a:t>Page</a:t>
            </a:r>
            <a:r>
              <a:rPr sz="1100" spc="-25" dirty="0">
                <a:latin typeface="Arial MT"/>
                <a:cs typeface="Arial MT"/>
              </a:rPr>
              <a:t> </a:t>
            </a:r>
            <a:r>
              <a:rPr sz="1100" spc="-10" dirty="0">
                <a:latin typeface="Arial MT"/>
                <a:cs typeface="Arial MT"/>
              </a:rPr>
              <a:t>Recommendation,”International</a:t>
            </a:r>
            <a:r>
              <a:rPr sz="1100" spc="-25" dirty="0">
                <a:latin typeface="Arial MT"/>
                <a:cs typeface="Arial MT"/>
              </a:rPr>
              <a:t> </a:t>
            </a:r>
            <a:r>
              <a:rPr sz="1100" dirty="0">
                <a:latin typeface="Arial MT"/>
                <a:cs typeface="Arial MT"/>
              </a:rPr>
              <a:t>Journal</a:t>
            </a:r>
            <a:r>
              <a:rPr sz="1100" spc="-30" dirty="0">
                <a:latin typeface="Arial MT"/>
                <a:cs typeface="Arial MT"/>
              </a:rPr>
              <a:t> </a:t>
            </a:r>
            <a:r>
              <a:rPr sz="1100" spc="-25" dirty="0">
                <a:latin typeface="Arial MT"/>
                <a:cs typeface="Arial MT"/>
              </a:rPr>
              <a:t>of </a:t>
            </a:r>
            <a:r>
              <a:rPr sz="1100" dirty="0">
                <a:latin typeface="Arial MT"/>
                <a:cs typeface="Arial MT"/>
              </a:rPr>
              <a:t>Computer</a:t>
            </a:r>
            <a:r>
              <a:rPr sz="1100" spc="-35" dirty="0">
                <a:latin typeface="Arial MT"/>
                <a:cs typeface="Arial MT"/>
              </a:rPr>
              <a:t> </a:t>
            </a:r>
            <a:r>
              <a:rPr sz="1100" spc="-10" dirty="0">
                <a:latin typeface="Arial MT"/>
                <a:cs typeface="Arial MT"/>
              </a:rPr>
              <a:t>Science</a:t>
            </a:r>
            <a:r>
              <a:rPr sz="1100" spc="-30" dirty="0">
                <a:latin typeface="Arial MT"/>
                <a:cs typeface="Arial MT"/>
              </a:rPr>
              <a:t> </a:t>
            </a:r>
            <a:r>
              <a:rPr sz="1100" dirty="0">
                <a:latin typeface="Arial MT"/>
                <a:cs typeface="Arial MT"/>
              </a:rPr>
              <a:t>and</a:t>
            </a:r>
            <a:r>
              <a:rPr sz="1100" spc="-30" dirty="0">
                <a:latin typeface="Arial MT"/>
                <a:cs typeface="Arial MT"/>
              </a:rPr>
              <a:t> </a:t>
            </a:r>
            <a:r>
              <a:rPr sz="1100" dirty="0">
                <a:latin typeface="Arial MT"/>
                <a:cs typeface="Arial MT"/>
              </a:rPr>
              <a:t>Information</a:t>
            </a:r>
            <a:r>
              <a:rPr sz="1100" spc="-30" dirty="0">
                <a:latin typeface="Arial MT"/>
                <a:cs typeface="Arial MT"/>
              </a:rPr>
              <a:t> </a:t>
            </a:r>
            <a:r>
              <a:rPr sz="1100" spc="-25" dirty="0">
                <a:latin typeface="Arial MT"/>
                <a:cs typeface="Arial MT"/>
              </a:rPr>
              <a:t>Technologies,</a:t>
            </a:r>
            <a:r>
              <a:rPr sz="1100" spc="-35" dirty="0">
                <a:latin typeface="Arial MT"/>
                <a:cs typeface="Arial MT"/>
              </a:rPr>
              <a:t> </a:t>
            </a:r>
            <a:r>
              <a:rPr sz="1100" dirty="0">
                <a:latin typeface="Arial MT"/>
                <a:cs typeface="Arial MT"/>
              </a:rPr>
              <a:t>Vol.</a:t>
            </a:r>
            <a:r>
              <a:rPr sz="1100" spc="35" dirty="0">
                <a:latin typeface="Arial MT"/>
                <a:cs typeface="Arial MT"/>
              </a:rPr>
              <a:t> </a:t>
            </a:r>
            <a:r>
              <a:rPr sz="1100" dirty="0">
                <a:latin typeface="Arial MT"/>
                <a:cs typeface="Arial MT"/>
              </a:rPr>
              <a:t>7</a:t>
            </a:r>
            <a:r>
              <a:rPr sz="1100" spc="-30" dirty="0">
                <a:latin typeface="Arial MT"/>
                <a:cs typeface="Arial MT"/>
              </a:rPr>
              <a:t> </a:t>
            </a:r>
            <a:r>
              <a:rPr sz="1100" dirty="0">
                <a:latin typeface="Arial MT"/>
                <a:cs typeface="Arial MT"/>
              </a:rPr>
              <a:t>(3)</a:t>
            </a:r>
            <a:r>
              <a:rPr sz="1100" spc="-35" dirty="0">
                <a:latin typeface="Arial MT"/>
                <a:cs typeface="Arial MT"/>
              </a:rPr>
              <a:t> </a:t>
            </a:r>
            <a:r>
              <a:rPr sz="1100" spc="-50" dirty="0">
                <a:latin typeface="Arial MT"/>
                <a:cs typeface="Arial MT"/>
              </a:rPr>
              <a:t>, </a:t>
            </a:r>
            <a:r>
              <a:rPr sz="1100" dirty="0">
                <a:latin typeface="Arial MT"/>
                <a:cs typeface="Arial MT"/>
              </a:rPr>
              <a:t>2016,</a:t>
            </a:r>
            <a:r>
              <a:rPr sz="1100" spc="-15" dirty="0">
                <a:latin typeface="Arial MT"/>
                <a:cs typeface="Arial MT"/>
              </a:rPr>
              <a:t> </a:t>
            </a:r>
            <a:r>
              <a:rPr sz="1100" spc="-10" dirty="0">
                <a:latin typeface="Arial MT"/>
                <a:cs typeface="Arial MT"/>
              </a:rPr>
              <a:t>1435-1437”.</a:t>
            </a:r>
            <a:endParaRPr sz="1100" dirty="0">
              <a:latin typeface="Arial MT"/>
              <a:cs typeface="Arial MT"/>
            </a:endParaRPr>
          </a:p>
          <a:p>
            <a:pPr marL="12700" marR="5080">
              <a:lnSpc>
                <a:spcPct val="102600"/>
              </a:lnSpc>
              <a:spcBef>
                <a:spcPts val="300"/>
              </a:spcBef>
            </a:pPr>
            <a:r>
              <a:rPr sz="1100" spc="-10" dirty="0">
                <a:latin typeface="Arial MT"/>
                <a:cs typeface="Arial MT"/>
              </a:rPr>
              <a:t>Integrating</a:t>
            </a:r>
            <a:r>
              <a:rPr sz="1100" spc="-45" dirty="0">
                <a:latin typeface="Arial MT"/>
                <a:cs typeface="Arial MT"/>
              </a:rPr>
              <a:t> </a:t>
            </a:r>
            <a:r>
              <a:rPr sz="1100" dirty="0">
                <a:latin typeface="Arial MT"/>
                <a:cs typeface="Arial MT"/>
              </a:rPr>
              <a:t>PL4UP</a:t>
            </a:r>
            <a:r>
              <a:rPr sz="1100" spc="-40" dirty="0">
                <a:latin typeface="Arial MT"/>
                <a:cs typeface="Arial MT"/>
              </a:rPr>
              <a:t> </a:t>
            </a:r>
            <a:r>
              <a:rPr sz="1100" dirty="0">
                <a:latin typeface="Arial MT"/>
                <a:cs typeface="Arial MT"/>
              </a:rPr>
              <a:t>a</a:t>
            </a:r>
            <a:r>
              <a:rPr sz="1100" spc="-40" dirty="0">
                <a:latin typeface="Arial MT"/>
                <a:cs typeface="Arial MT"/>
              </a:rPr>
              <a:t> </a:t>
            </a:r>
            <a:r>
              <a:rPr sz="1100" spc="-10" dirty="0">
                <a:latin typeface="Arial MT"/>
                <a:cs typeface="Arial MT"/>
              </a:rPr>
              <a:t>Fast</a:t>
            </a:r>
            <a:r>
              <a:rPr sz="1100" spc="-45" dirty="0">
                <a:latin typeface="Arial MT"/>
                <a:cs typeface="Arial MT"/>
              </a:rPr>
              <a:t> </a:t>
            </a:r>
            <a:r>
              <a:rPr sz="1100" spc="-10" dirty="0">
                <a:latin typeface="Arial MT"/>
                <a:cs typeface="Arial MT"/>
              </a:rPr>
              <a:t>Sequence</a:t>
            </a:r>
            <a:r>
              <a:rPr sz="1100" spc="-40" dirty="0">
                <a:latin typeface="Arial MT"/>
                <a:cs typeface="Arial MT"/>
              </a:rPr>
              <a:t> </a:t>
            </a:r>
            <a:r>
              <a:rPr sz="1100" dirty="0">
                <a:latin typeface="Arial MT"/>
                <a:cs typeface="Arial MT"/>
              </a:rPr>
              <a:t>Pattern</a:t>
            </a:r>
            <a:r>
              <a:rPr sz="1100" spc="-40" dirty="0">
                <a:latin typeface="Arial MT"/>
                <a:cs typeface="Arial MT"/>
              </a:rPr>
              <a:t> </a:t>
            </a:r>
            <a:r>
              <a:rPr sz="1100" dirty="0">
                <a:latin typeface="Arial MT"/>
                <a:cs typeface="Arial MT"/>
              </a:rPr>
              <a:t>Mining</a:t>
            </a:r>
            <a:r>
              <a:rPr sz="1100" spc="-45" dirty="0">
                <a:latin typeface="Arial MT"/>
                <a:cs typeface="Arial MT"/>
              </a:rPr>
              <a:t> </a:t>
            </a:r>
            <a:r>
              <a:rPr sz="1100" dirty="0">
                <a:latin typeface="Arial MT"/>
                <a:cs typeface="Arial MT"/>
              </a:rPr>
              <a:t>Algorithm</a:t>
            </a:r>
            <a:r>
              <a:rPr sz="1100" spc="-40" dirty="0">
                <a:latin typeface="Arial MT"/>
                <a:cs typeface="Arial MT"/>
              </a:rPr>
              <a:t> </a:t>
            </a:r>
            <a:r>
              <a:rPr sz="1100" spc="-20" dirty="0">
                <a:latin typeface="Arial MT"/>
                <a:cs typeface="Arial MT"/>
              </a:rPr>
              <a:t>with </a:t>
            </a:r>
            <a:r>
              <a:rPr sz="1100" dirty="0">
                <a:latin typeface="Arial MT"/>
                <a:cs typeface="Arial MT"/>
              </a:rPr>
              <a:t>Ontology</a:t>
            </a:r>
            <a:r>
              <a:rPr sz="1100" spc="10" dirty="0">
                <a:latin typeface="Arial MT"/>
                <a:cs typeface="Arial MT"/>
              </a:rPr>
              <a:t> </a:t>
            </a:r>
            <a:r>
              <a:rPr sz="1100" dirty="0">
                <a:latin typeface="Arial MT"/>
                <a:cs typeface="Arial MT"/>
              </a:rPr>
              <a:t>for</a:t>
            </a:r>
            <a:r>
              <a:rPr sz="1100" spc="15" dirty="0">
                <a:latin typeface="Arial MT"/>
                <a:cs typeface="Arial MT"/>
              </a:rPr>
              <a:t> </a:t>
            </a:r>
            <a:r>
              <a:rPr sz="1100" spc="-25" dirty="0">
                <a:latin typeface="Arial MT"/>
                <a:cs typeface="Arial MT"/>
              </a:rPr>
              <a:t>Web-</a:t>
            </a:r>
            <a:r>
              <a:rPr sz="1100" spc="-10" dirty="0">
                <a:latin typeface="Arial MT"/>
                <a:cs typeface="Arial MT"/>
              </a:rPr>
              <a:t>Page</a:t>
            </a:r>
            <a:r>
              <a:rPr sz="1100" spc="10" dirty="0">
                <a:latin typeface="Arial MT"/>
                <a:cs typeface="Arial MT"/>
              </a:rPr>
              <a:t> </a:t>
            </a:r>
            <a:r>
              <a:rPr sz="1100" spc="-20" dirty="0">
                <a:latin typeface="Arial MT"/>
                <a:cs typeface="Arial MT"/>
              </a:rPr>
              <a:t>Recommendation,”CPGCON</a:t>
            </a:r>
            <a:r>
              <a:rPr sz="1100" spc="15" dirty="0">
                <a:latin typeface="Arial MT"/>
                <a:cs typeface="Arial MT"/>
              </a:rPr>
              <a:t> </a:t>
            </a:r>
            <a:r>
              <a:rPr sz="1100" spc="-10" dirty="0">
                <a:latin typeface="Arial MT"/>
                <a:cs typeface="Arial MT"/>
              </a:rPr>
              <a:t>2016”.</a:t>
            </a:r>
            <a:endParaRPr sz="1100" dirty="0">
              <a:latin typeface="Arial MT"/>
              <a:cs typeface="Arial MT"/>
            </a:endParaRPr>
          </a:p>
        </p:txBody>
      </p:sp>
      <p:pic>
        <p:nvPicPr>
          <p:cNvPr id="6" name="object 6"/>
          <p:cNvPicPr/>
          <p:nvPr/>
        </p:nvPicPr>
        <p:blipFill>
          <a:blip r:embed="rId3" cstate="print"/>
          <a:stretch>
            <a:fillRect/>
          </a:stretch>
        </p:blipFill>
        <p:spPr>
          <a:xfrm>
            <a:off x="269557" y="2054542"/>
            <a:ext cx="76809" cy="76809"/>
          </a:xfrm>
          <a:prstGeom prst="rect">
            <a:avLst/>
          </a:prstGeom>
        </p:spPr>
      </p:pic>
      <p:grpSp>
        <p:nvGrpSpPr>
          <p:cNvPr id="7" name="object 7"/>
          <p:cNvGrpSpPr/>
          <p:nvPr/>
        </p:nvGrpSpPr>
        <p:grpSpPr>
          <a:xfrm>
            <a:off x="0" y="3326968"/>
            <a:ext cx="4608195" cy="129539"/>
            <a:chOff x="0" y="3326968"/>
            <a:chExt cx="4608195" cy="129539"/>
          </a:xfrm>
        </p:grpSpPr>
        <p:sp>
          <p:nvSpPr>
            <p:cNvPr id="8" name="object 8"/>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9" name="object 9"/>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0" name="object 10"/>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2" name="object 12"/>
          <p:cNvSpPr txBox="1">
            <a:spLocks noGrp="1"/>
          </p:cNvSpPr>
          <p:nvPr>
            <p:ph type="dt" sz="half" idx="6"/>
          </p:nvPr>
        </p:nvSpPr>
        <p:spPr>
          <a:xfrm>
            <a:off x="1535976" y="3331252"/>
            <a:ext cx="1535976"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3" name="object 13"/>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4" name="object 14"/>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19</a:t>
            </a:fld>
            <a:r>
              <a:rPr spc="-15" dirty="0"/>
              <a:t> </a:t>
            </a:r>
            <a:r>
              <a:rPr dirty="0"/>
              <a:t>/</a:t>
            </a:r>
            <a:r>
              <a:rPr spc="-10" dirty="0"/>
              <a:t> </a:t>
            </a:r>
            <a:r>
              <a:rPr spc="-25" dirty="0"/>
              <a:t>21</a:t>
            </a:r>
          </a:p>
        </p:txBody>
      </p:sp>
      <p:pic>
        <p:nvPicPr>
          <p:cNvPr id="16" name="Picture 15">
            <a:extLst>
              <a:ext uri="{FF2B5EF4-FFF2-40B4-BE49-F238E27FC236}">
                <a16:creationId xmlns:a16="http://schemas.microsoft.com/office/drawing/2014/main" id="{F4143211-889A-6183-668A-716AE7CD7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00" y="663575"/>
            <a:ext cx="4381792" cy="2514600"/>
          </a:xfrm>
          <a:prstGeom prst="rect">
            <a:avLst/>
          </a:prstGeom>
        </p:spPr>
      </p:pic>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0" dirty="0"/>
              <a:t>Outline</a:t>
            </a:r>
          </a:p>
        </p:txBody>
      </p:sp>
      <p:grpSp>
        <p:nvGrpSpPr>
          <p:cNvPr id="4" name="object 4"/>
          <p:cNvGrpSpPr/>
          <p:nvPr/>
        </p:nvGrpSpPr>
        <p:grpSpPr>
          <a:xfrm>
            <a:off x="80581" y="404952"/>
            <a:ext cx="188391" cy="2146286"/>
            <a:chOff x="80581" y="404952"/>
            <a:chExt cx="188391" cy="2146286"/>
          </a:xfrm>
        </p:grpSpPr>
        <p:pic>
          <p:nvPicPr>
            <p:cNvPr id="5" name="object 5"/>
            <p:cNvPicPr/>
            <p:nvPr/>
          </p:nvPicPr>
          <p:blipFill>
            <a:blip r:embed="rId2" cstate="print"/>
            <a:stretch>
              <a:fillRect/>
            </a:stretch>
          </p:blipFill>
          <p:spPr>
            <a:xfrm>
              <a:off x="80581" y="404952"/>
              <a:ext cx="188391" cy="188391"/>
            </a:xfrm>
            <a:prstGeom prst="rect">
              <a:avLst/>
            </a:prstGeom>
          </p:spPr>
        </p:pic>
        <p:pic>
          <p:nvPicPr>
            <p:cNvPr id="6" name="object 6"/>
            <p:cNvPicPr/>
            <p:nvPr/>
          </p:nvPicPr>
          <p:blipFill>
            <a:blip r:embed="rId3" cstate="print"/>
            <a:stretch>
              <a:fillRect/>
            </a:stretch>
          </p:blipFill>
          <p:spPr>
            <a:xfrm>
              <a:off x="80581" y="622503"/>
              <a:ext cx="188391" cy="188391"/>
            </a:xfrm>
            <a:prstGeom prst="rect">
              <a:avLst/>
            </a:prstGeom>
          </p:spPr>
        </p:pic>
        <p:pic>
          <p:nvPicPr>
            <p:cNvPr id="7" name="object 7"/>
            <p:cNvPicPr/>
            <p:nvPr/>
          </p:nvPicPr>
          <p:blipFill>
            <a:blip r:embed="rId4" cstate="print"/>
            <a:stretch>
              <a:fillRect/>
            </a:stretch>
          </p:blipFill>
          <p:spPr>
            <a:xfrm>
              <a:off x="80581" y="840041"/>
              <a:ext cx="188391" cy="188391"/>
            </a:xfrm>
            <a:prstGeom prst="rect">
              <a:avLst/>
            </a:prstGeom>
          </p:spPr>
        </p:pic>
        <p:pic>
          <p:nvPicPr>
            <p:cNvPr id="8" name="object 8"/>
            <p:cNvPicPr/>
            <p:nvPr/>
          </p:nvPicPr>
          <p:blipFill>
            <a:blip r:embed="rId5" cstate="print"/>
            <a:stretch>
              <a:fillRect/>
            </a:stretch>
          </p:blipFill>
          <p:spPr>
            <a:xfrm>
              <a:off x="80581" y="1057579"/>
              <a:ext cx="188391" cy="188391"/>
            </a:xfrm>
            <a:prstGeom prst="rect">
              <a:avLst/>
            </a:prstGeom>
          </p:spPr>
        </p:pic>
        <p:pic>
          <p:nvPicPr>
            <p:cNvPr id="9" name="object 9"/>
            <p:cNvPicPr/>
            <p:nvPr/>
          </p:nvPicPr>
          <p:blipFill>
            <a:blip r:embed="rId6" cstate="print"/>
            <a:stretch>
              <a:fillRect/>
            </a:stretch>
          </p:blipFill>
          <p:spPr>
            <a:xfrm>
              <a:off x="80581" y="1275130"/>
              <a:ext cx="188391" cy="188391"/>
            </a:xfrm>
            <a:prstGeom prst="rect">
              <a:avLst/>
            </a:prstGeom>
          </p:spPr>
        </p:pic>
        <p:pic>
          <p:nvPicPr>
            <p:cNvPr id="10" name="object 10"/>
            <p:cNvPicPr/>
            <p:nvPr/>
          </p:nvPicPr>
          <p:blipFill>
            <a:blip r:embed="rId7" cstate="print"/>
            <a:stretch>
              <a:fillRect/>
            </a:stretch>
          </p:blipFill>
          <p:spPr>
            <a:xfrm>
              <a:off x="80581" y="1492669"/>
              <a:ext cx="188391" cy="188391"/>
            </a:xfrm>
            <a:prstGeom prst="rect">
              <a:avLst/>
            </a:prstGeom>
          </p:spPr>
        </p:pic>
        <p:pic>
          <p:nvPicPr>
            <p:cNvPr id="11" name="object 11"/>
            <p:cNvPicPr/>
            <p:nvPr/>
          </p:nvPicPr>
          <p:blipFill>
            <a:blip r:embed="rId8" cstate="print"/>
            <a:stretch>
              <a:fillRect/>
            </a:stretch>
          </p:blipFill>
          <p:spPr>
            <a:xfrm>
              <a:off x="80581" y="1710220"/>
              <a:ext cx="188391" cy="188391"/>
            </a:xfrm>
            <a:prstGeom prst="rect">
              <a:avLst/>
            </a:prstGeom>
          </p:spPr>
        </p:pic>
        <p:pic>
          <p:nvPicPr>
            <p:cNvPr id="12" name="object 12"/>
            <p:cNvPicPr/>
            <p:nvPr/>
          </p:nvPicPr>
          <p:blipFill>
            <a:blip r:embed="rId9" cstate="print"/>
            <a:stretch>
              <a:fillRect/>
            </a:stretch>
          </p:blipFill>
          <p:spPr>
            <a:xfrm>
              <a:off x="80581" y="1927758"/>
              <a:ext cx="188391" cy="188391"/>
            </a:xfrm>
            <a:prstGeom prst="rect">
              <a:avLst/>
            </a:prstGeom>
          </p:spPr>
        </p:pic>
        <p:pic>
          <p:nvPicPr>
            <p:cNvPr id="13" name="object 13"/>
            <p:cNvPicPr/>
            <p:nvPr/>
          </p:nvPicPr>
          <p:blipFill>
            <a:blip r:embed="rId10" cstate="print"/>
            <a:stretch>
              <a:fillRect/>
            </a:stretch>
          </p:blipFill>
          <p:spPr>
            <a:xfrm>
              <a:off x="80581" y="2145309"/>
              <a:ext cx="188391" cy="188391"/>
            </a:xfrm>
            <a:prstGeom prst="rect">
              <a:avLst/>
            </a:prstGeom>
          </p:spPr>
        </p:pic>
        <p:pic>
          <p:nvPicPr>
            <p:cNvPr id="14" name="object 14"/>
            <p:cNvPicPr/>
            <p:nvPr/>
          </p:nvPicPr>
          <p:blipFill>
            <a:blip r:embed="rId11" cstate="print"/>
            <a:stretch>
              <a:fillRect/>
            </a:stretch>
          </p:blipFill>
          <p:spPr>
            <a:xfrm>
              <a:off x="80581" y="2362847"/>
              <a:ext cx="188391" cy="188391"/>
            </a:xfrm>
            <a:prstGeom prst="rect">
              <a:avLst/>
            </a:prstGeom>
          </p:spPr>
        </p:pic>
      </p:grpSp>
      <p:sp>
        <p:nvSpPr>
          <p:cNvPr id="18" name="object 18"/>
          <p:cNvSpPr txBox="1"/>
          <p:nvPr/>
        </p:nvSpPr>
        <p:spPr>
          <a:xfrm>
            <a:off x="105802" y="420877"/>
            <a:ext cx="163170" cy="2366674"/>
          </a:xfrm>
          <a:prstGeom prst="rect">
            <a:avLst/>
          </a:prstGeom>
        </p:spPr>
        <p:txBody>
          <a:bodyPr vert="horz" wrap="square" lIns="0" tIns="12065" rIns="0" bIns="0" rtlCol="0">
            <a:spAutoFit/>
          </a:bodyPr>
          <a:lstStyle/>
          <a:p>
            <a:pPr marL="40640">
              <a:lnSpc>
                <a:spcPct val="100000"/>
              </a:lnSpc>
              <a:spcBef>
                <a:spcPts val="95"/>
              </a:spcBef>
            </a:pPr>
            <a:r>
              <a:rPr sz="800" spc="-50" dirty="0">
                <a:solidFill>
                  <a:srgbClr val="EAEAF7"/>
                </a:solidFill>
                <a:latin typeface="Arial MT"/>
                <a:cs typeface="Arial MT"/>
              </a:rPr>
              <a:t>1</a:t>
            </a:r>
            <a:endParaRPr sz="800" dirty="0">
              <a:latin typeface="Arial MT"/>
              <a:cs typeface="Arial MT"/>
            </a:endParaRPr>
          </a:p>
          <a:p>
            <a:pPr marL="40640">
              <a:lnSpc>
                <a:spcPct val="100000"/>
              </a:lnSpc>
              <a:spcBef>
                <a:spcPts val="755"/>
              </a:spcBef>
            </a:pPr>
            <a:r>
              <a:rPr sz="800" spc="-50" dirty="0">
                <a:solidFill>
                  <a:srgbClr val="EAEAF7"/>
                </a:solidFill>
                <a:latin typeface="Arial MT"/>
                <a:cs typeface="Arial MT"/>
              </a:rPr>
              <a:t>2</a:t>
            </a:r>
            <a:endParaRPr sz="800" dirty="0">
              <a:latin typeface="Arial MT"/>
              <a:cs typeface="Arial MT"/>
            </a:endParaRPr>
          </a:p>
          <a:p>
            <a:pPr marL="40640">
              <a:lnSpc>
                <a:spcPct val="100000"/>
              </a:lnSpc>
              <a:spcBef>
                <a:spcPts val="745"/>
              </a:spcBef>
            </a:pPr>
            <a:r>
              <a:rPr sz="800" spc="-50" dirty="0">
                <a:solidFill>
                  <a:srgbClr val="EAEAF7"/>
                </a:solidFill>
                <a:latin typeface="Arial MT"/>
                <a:cs typeface="Arial MT"/>
              </a:rPr>
              <a:t>3</a:t>
            </a:r>
            <a:endParaRPr sz="800" dirty="0">
              <a:latin typeface="Arial MT"/>
              <a:cs typeface="Arial MT"/>
            </a:endParaRPr>
          </a:p>
          <a:p>
            <a:pPr marL="40640">
              <a:lnSpc>
                <a:spcPct val="100000"/>
              </a:lnSpc>
              <a:spcBef>
                <a:spcPts val="760"/>
              </a:spcBef>
            </a:pPr>
            <a:r>
              <a:rPr sz="800" spc="-50" dirty="0">
                <a:solidFill>
                  <a:srgbClr val="EAEAF7"/>
                </a:solidFill>
                <a:latin typeface="Arial MT"/>
                <a:cs typeface="Arial MT"/>
              </a:rPr>
              <a:t>4</a:t>
            </a:r>
            <a:endParaRPr sz="800" dirty="0">
              <a:latin typeface="Arial MT"/>
              <a:cs typeface="Arial MT"/>
            </a:endParaRPr>
          </a:p>
          <a:p>
            <a:pPr marL="40640">
              <a:lnSpc>
                <a:spcPct val="100000"/>
              </a:lnSpc>
              <a:spcBef>
                <a:spcPts val="740"/>
              </a:spcBef>
            </a:pPr>
            <a:r>
              <a:rPr sz="800" spc="-50" dirty="0">
                <a:solidFill>
                  <a:srgbClr val="EAEAF7"/>
                </a:solidFill>
                <a:latin typeface="Arial MT"/>
                <a:cs typeface="Arial MT"/>
              </a:rPr>
              <a:t>5</a:t>
            </a:r>
            <a:endParaRPr sz="800" dirty="0">
              <a:latin typeface="Arial MT"/>
              <a:cs typeface="Arial MT"/>
            </a:endParaRPr>
          </a:p>
          <a:p>
            <a:pPr marL="40640">
              <a:lnSpc>
                <a:spcPct val="100000"/>
              </a:lnSpc>
              <a:spcBef>
                <a:spcPts val="760"/>
              </a:spcBef>
            </a:pPr>
            <a:r>
              <a:rPr sz="800" spc="-50" dirty="0">
                <a:solidFill>
                  <a:srgbClr val="EAEAF7"/>
                </a:solidFill>
                <a:latin typeface="Arial MT"/>
                <a:cs typeface="Arial MT"/>
              </a:rPr>
              <a:t>6</a:t>
            </a:r>
            <a:endParaRPr sz="800" dirty="0">
              <a:latin typeface="Arial MT"/>
              <a:cs typeface="Arial MT"/>
            </a:endParaRPr>
          </a:p>
          <a:p>
            <a:pPr marL="40640">
              <a:lnSpc>
                <a:spcPct val="100000"/>
              </a:lnSpc>
              <a:spcBef>
                <a:spcPts val="750"/>
              </a:spcBef>
            </a:pPr>
            <a:r>
              <a:rPr sz="800" spc="-50" dirty="0">
                <a:solidFill>
                  <a:srgbClr val="EAEAF7"/>
                </a:solidFill>
                <a:latin typeface="Arial MT"/>
                <a:cs typeface="Arial MT"/>
              </a:rPr>
              <a:t>7</a:t>
            </a:r>
            <a:endParaRPr sz="800" dirty="0">
              <a:latin typeface="Arial MT"/>
              <a:cs typeface="Arial MT"/>
            </a:endParaRPr>
          </a:p>
          <a:p>
            <a:pPr marL="40640">
              <a:lnSpc>
                <a:spcPct val="100000"/>
              </a:lnSpc>
              <a:spcBef>
                <a:spcPts val="755"/>
              </a:spcBef>
            </a:pPr>
            <a:r>
              <a:rPr sz="800" spc="-50" dirty="0">
                <a:solidFill>
                  <a:srgbClr val="EAEAF7"/>
                </a:solidFill>
                <a:latin typeface="Arial MT"/>
                <a:cs typeface="Arial MT"/>
              </a:rPr>
              <a:t>8</a:t>
            </a:r>
            <a:endParaRPr sz="800" dirty="0">
              <a:latin typeface="Arial MT"/>
              <a:cs typeface="Arial MT"/>
            </a:endParaRPr>
          </a:p>
          <a:p>
            <a:pPr marL="40640">
              <a:lnSpc>
                <a:spcPct val="100000"/>
              </a:lnSpc>
              <a:spcBef>
                <a:spcPts val="755"/>
              </a:spcBef>
            </a:pPr>
            <a:r>
              <a:rPr sz="800" spc="-50" dirty="0">
                <a:solidFill>
                  <a:srgbClr val="EAEAF7"/>
                </a:solidFill>
                <a:latin typeface="Arial MT"/>
                <a:cs typeface="Arial MT"/>
              </a:rPr>
              <a:t>9</a:t>
            </a:r>
            <a:endParaRPr sz="800" dirty="0">
              <a:latin typeface="Arial MT"/>
              <a:cs typeface="Arial MT"/>
            </a:endParaRPr>
          </a:p>
          <a:p>
            <a:pPr marL="12700">
              <a:lnSpc>
                <a:spcPct val="100000"/>
              </a:lnSpc>
              <a:spcBef>
                <a:spcPts val="750"/>
              </a:spcBef>
            </a:pPr>
            <a:r>
              <a:rPr sz="800" spc="-25" dirty="0">
                <a:solidFill>
                  <a:srgbClr val="EAEAF7"/>
                </a:solidFill>
                <a:latin typeface="Arial MT"/>
                <a:cs typeface="Arial MT"/>
              </a:rPr>
              <a:t>10</a:t>
            </a:r>
            <a:endParaRPr sz="800" dirty="0">
              <a:latin typeface="Arial MT"/>
              <a:cs typeface="Arial MT"/>
            </a:endParaRPr>
          </a:p>
          <a:p>
            <a:pPr marL="12700">
              <a:lnSpc>
                <a:spcPct val="100000"/>
              </a:lnSpc>
              <a:spcBef>
                <a:spcPts val="755"/>
              </a:spcBef>
            </a:pPr>
            <a:endParaRPr sz="800" dirty="0">
              <a:latin typeface="Arial MT"/>
              <a:cs typeface="Arial MT"/>
            </a:endParaRPr>
          </a:p>
        </p:txBody>
      </p:sp>
      <p:sp>
        <p:nvSpPr>
          <p:cNvPr id="19" name="object 19"/>
          <p:cNvSpPr txBox="1"/>
          <p:nvPr/>
        </p:nvSpPr>
        <p:spPr>
          <a:xfrm>
            <a:off x="325107" y="347342"/>
            <a:ext cx="3557270" cy="2191049"/>
          </a:xfrm>
          <a:prstGeom prst="rect">
            <a:avLst/>
          </a:prstGeom>
        </p:spPr>
        <p:txBody>
          <a:bodyPr vert="horz" wrap="square" lIns="0" tIns="12700" rIns="0" bIns="0" rtlCol="0">
            <a:spAutoFit/>
          </a:bodyPr>
          <a:lstStyle/>
          <a:p>
            <a:pPr marL="12700" marR="2181225">
              <a:lnSpc>
                <a:spcPct val="129800"/>
              </a:lnSpc>
              <a:spcBef>
                <a:spcPts val="100"/>
              </a:spcBef>
            </a:pPr>
            <a:r>
              <a:rPr sz="1100" spc="-10" dirty="0">
                <a:solidFill>
                  <a:srgbClr val="3333B2"/>
                </a:solidFill>
                <a:latin typeface="Arial MT"/>
                <a:cs typeface="Arial MT"/>
                <a:hlinkClick r:id="rId12" action="ppaction://hlinksldjump"/>
              </a:rPr>
              <a:t>Introduction</a:t>
            </a:r>
            <a:r>
              <a:rPr sz="1100" spc="-10" dirty="0">
                <a:solidFill>
                  <a:srgbClr val="3333B2"/>
                </a:solidFill>
                <a:latin typeface="Arial MT"/>
                <a:cs typeface="Arial MT"/>
              </a:rPr>
              <a:t> </a:t>
            </a:r>
            <a:r>
              <a:rPr sz="1100" spc="-10" dirty="0">
                <a:solidFill>
                  <a:srgbClr val="3333B2"/>
                </a:solidFill>
                <a:latin typeface="Arial MT"/>
                <a:cs typeface="Arial MT"/>
                <a:hlinkClick r:id="rId12" action="ppaction://hlinksldjump"/>
              </a:rPr>
              <a:t>Objectives</a:t>
            </a:r>
            <a:r>
              <a:rPr sz="1100" spc="-5" dirty="0">
                <a:solidFill>
                  <a:srgbClr val="3333B2"/>
                </a:solidFill>
                <a:latin typeface="Arial MT"/>
                <a:cs typeface="Arial MT"/>
                <a:hlinkClick r:id="rId12" action="ppaction://hlinksldjump"/>
              </a:rPr>
              <a:t> </a:t>
            </a:r>
            <a:r>
              <a:rPr sz="1100" dirty="0">
                <a:solidFill>
                  <a:srgbClr val="3333B2"/>
                </a:solidFill>
                <a:latin typeface="Arial MT"/>
                <a:cs typeface="Arial MT"/>
                <a:hlinkClick r:id="rId12" action="ppaction://hlinksldjump"/>
              </a:rPr>
              <a:t>and</a:t>
            </a:r>
            <a:r>
              <a:rPr sz="1100" spc="-5" dirty="0">
                <a:solidFill>
                  <a:srgbClr val="3333B2"/>
                </a:solidFill>
                <a:latin typeface="Arial MT"/>
                <a:cs typeface="Arial MT"/>
                <a:hlinkClick r:id="rId12" action="ppaction://hlinksldjump"/>
              </a:rPr>
              <a:t> </a:t>
            </a:r>
            <a:r>
              <a:rPr sz="1100" spc="-10" dirty="0">
                <a:solidFill>
                  <a:srgbClr val="3333B2"/>
                </a:solidFill>
                <a:latin typeface="Arial MT"/>
                <a:cs typeface="Arial MT"/>
                <a:hlinkClick r:id="rId12" action="ppaction://hlinksldjump"/>
              </a:rPr>
              <a:t>Scope</a:t>
            </a:r>
            <a:r>
              <a:rPr sz="1100" spc="-10" dirty="0">
                <a:solidFill>
                  <a:srgbClr val="3333B2"/>
                </a:solidFill>
                <a:latin typeface="Arial MT"/>
                <a:cs typeface="Arial MT"/>
              </a:rPr>
              <a:t> </a:t>
            </a:r>
            <a:r>
              <a:rPr sz="1100" dirty="0">
                <a:solidFill>
                  <a:srgbClr val="3333B2"/>
                </a:solidFill>
                <a:latin typeface="Arial MT"/>
                <a:cs typeface="Arial MT"/>
                <a:hlinkClick r:id="rId12" action="ppaction://hlinksldjump"/>
              </a:rPr>
              <a:t>Problem</a:t>
            </a:r>
            <a:r>
              <a:rPr sz="1100" spc="-75" dirty="0">
                <a:solidFill>
                  <a:srgbClr val="3333B2"/>
                </a:solidFill>
                <a:latin typeface="Arial MT"/>
                <a:cs typeface="Arial MT"/>
                <a:hlinkClick r:id="rId12" action="ppaction://hlinksldjump"/>
              </a:rPr>
              <a:t> </a:t>
            </a:r>
            <a:r>
              <a:rPr sz="1100" spc="-10" dirty="0">
                <a:solidFill>
                  <a:srgbClr val="3333B2"/>
                </a:solidFill>
                <a:latin typeface="Arial MT"/>
                <a:cs typeface="Arial MT"/>
                <a:hlinkClick r:id="rId12" action="ppaction://hlinksldjump"/>
              </a:rPr>
              <a:t>Statement</a:t>
            </a:r>
            <a:r>
              <a:rPr sz="1100" spc="-10" dirty="0">
                <a:solidFill>
                  <a:srgbClr val="3333B2"/>
                </a:solidFill>
                <a:latin typeface="Arial MT"/>
                <a:cs typeface="Arial MT"/>
              </a:rPr>
              <a:t> </a:t>
            </a:r>
            <a:r>
              <a:rPr sz="1100" dirty="0">
                <a:solidFill>
                  <a:srgbClr val="3333B2"/>
                </a:solidFill>
                <a:latin typeface="Arial MT"/>
                <a:cs typeface="Arial MT"/>
                <a:hlinkClick r:id="rId12" action="ppaction://hlinksldjump"/>
              </a:rPr>
              <a:t>Literature</a:t>
            </a:r>
            <a:r>
              <a:rPr sz="1100" spc="-70" dirty="0">
                <a:solidFill>
                  <a:srgbClr val="3333B2"/>
                </a:solidFill>
                <a:latin typeface="Arial MT"/>
                <a:cs typeface="Arial MT"/>
                <a:hlinkClick r:id="rId12" action="ppaction://hlinksldjump"/>
              </a:rPr>
              <a:t> </a:t>
            </a:r>
            <a:r>
              <a:rPr sz="1100" spc="-10" dirty="0">
                <a:solidFill>
                  <a:srgbClr val="3333B2"/>
                </a:solidFill>
                <a:latin typeface="Arial MT"/>
                <a:cs typeface="Arial MT"/>
                <a:hlinkClick r:id="rId12" action="ppaction://hlinksldjump"/>
              </a:rPr>
              <a:t>survey</a:t>
            </a:r>
            <a:r>
              <a:rPr sz="1100" spc="-10" dirty="0">
                <a:solidFill>
                  <a:srgbClr val="3333B2"/>
                </a:solidFill>
                <a:latin typeface="Arial MT"/>
                <a:cs typeface="Arial MT"/>
              </a:rPr>
              <a:t> </a:t>
            </a:r>
            <a:r>
              <a:rPr lang="en-IN" sz="1100" spc="-10" dirty="0">
                <a:solidFill>
                  <a:srgbClr val="3333B2"/>
                </a:solidFill>
                <a:latin typeface="Arial MT"/>
                <a:cs typeface="Arial MT"/>
                <a:hlinkClick r:id="rId12" action="ppaction://hlinksldjump"/>
              </a:rPr>
              <a:t>Architectural</a:t>
            </a:r>
            <a:r>
              <a:rPr lang="en-IN" sz="1100" spc="40" dirty="0">
                <a:solidFill>
                  <a:srgbClr val="3333B2"/>
                </a:solidFill>
                <a:latin typeface="Arial MT"/>
                <a:cs typeface="Arial MT"/>
                <a:hlinkClick r:id="rId12" action="ppaction://hlinksldjump"/>
              </a:rPr>
              <a:t> </a:t>
            </a:r>
            <a:r>
              <a:rPr lang="en-IN" sz="1100" spc="-10" dirty="0">
                <a:solidFill>
                  <a:srgbClr val="3333B2"/>
                </a:solidFill>
                <a:latin typeface="Arial MT"/>
                <a:cs typeface="Arial MT"/>
                <a:hlinkClick r:id="rId12" action="ppaction://hlinksldjump"/>
              </a:rPr>
              <a:t>Diagram</a:t>
            </a:r>
            <a:r>
              <a:rPr lang="en-IN" sz="1100" spc="-10" dirty="0">
                <a:solidFill>
                  <a:srgbClr val="3333B2"/>
                </a:solidFill>
                <a:latin typeface="Arial MT"/>
                <a:cs typeface="Arial MT"/>
              </a:rPr>
              <a:t> </a:t>
            </a:r>
            <a:r>
              <a:rPr sz="1100" dirty="0">
                <a:solidFill>
                  <a:srgbClr val="3333B2"/>
                </a:solidFill>
                <a:latin typeface="Arial MT"/>
                <a:cs typeface="Arial MT"/>
                <a:hlinkClick r:id="rId12" action="ppaction://hlinksldjump"/>
              </a:rPr>
              <a:t>System</a:t>
            </a:r>
            <a:r>
              <a:rPr sz="1100" spc="-45" dirty="0">
                <a:solidFill>
                  <a:srgbClr val="3333B2"/>
                </a:solidFill>
                <a:latin typeface="Arial MT"/>
                <a:cs typeface="Arial MT"/>
                <a:hlinkClick r:id="rId12" action="ppaction://hlinksldjump"/>
              </a:rPr>
              <a:t> </a:t>
            </a:r>
            <a:r>
              <a:rPr sz="1100" spc="-10" dirty="0">
                <a:solidFill>
                  <a:srgbClr val="3333B2"/>
                </a:solidFill>
                <a:latin typeface="Arial MT"/>
                <a:cs typeface="Arial MT"/>
                <a:hlinkClick r:id="rId12" action="ppaction://hlinksldjump"/>
              </a:rPr>
              <a:t>Specifications</a:t>
            </a:r>
            <a:r>
              <a:rPr sz="1100" spc="-10" dirty="0">
                <a:solidFill>
                  <a:srgbClr val="3333B2"/>
                </a:solidFill>
                <a:latin typeface="Arial MT"/>
                <a:cs typeface="Arial MT"/>
              </a:rPr>
              <a:t>  </a:t>
            </a:r>
            <a:r>
              <a:rPr sz="1100" dirty="0">
                <a:solidFill>
                  <a:srgbClr val="3333B2"/>
                </a:solidFill>
                <a:latin typeface="Arial MT"/>
                <a:cs typeface="Arial MT"/>
                <a:hlinkClick r:id="rId12" action="ppaction://hlinksldjump"/>
              </a:rPr>
              <a:t>Actual</a:t>
            </a:r>
            <a:r>
              <a:rPr sz="1100" spc="-70" dirty="0">
                <a:solidFill>
                  <a:srgbClr val="3333B2"/>
                </a:solidFill>
                <a:latin typeface="Arial MT"/>
                <a:cs typeface="Arial MT"/>
                <a:hlinkClick r:id="rId12" action="ppaction://hlinksldjump"/>
              </a:rPr>
              <a:t> </a:t>
            </a:r>
            <a:r>
              <a:rPr sz="1100" spc="-10" dirty="0">
                <a:solidFill>
                  <a:srgbClr val="3333B2"/>
                </a:solidFill>
                <a:latin typeface="Arial MT"/>
                <a:cs typeface="Arial MT"/>
                <a:hlinkClick r:id="rId12" action="ppaction://hlinksldjump"/>
              </a:rPr>
              <a:t>Results</a:t>
            </a:r>
            <a:endParaRPr sz="1100" dirty="0">
              <a:latin typeface="Arial MT"/>
              <a:cs typeface="Arial MT"/>
            </a:endParaRPr>
          </a:p>
          <a:p>
            <a:pPr marL="12700">
              <a:lnSpc>
                <a:spcPct val="100000"/>
              </a:lnSpc>
              <a:spcBef>
                <a:spcPts val="390"/>
              </a:spcBef>
            </a:pPr>
            <a:r>
              <a:rPr sz="1100" spc="-10" dirty="0">
                <a:solidFill>
                  <a:srgbClr val="3333B2"/>
                </a:solidFill>
                <a:latin typeface="Arial MT"/>
                <a:cs typeface="Arial MT"/>
                <a:hlinkClick r:id="rId12" action="ppaction://hlinksldjump"/>
              </a:rPr>
              <a:t>Conclusion</a:t>
            </a:r>
            <a:endParaRPr sz="1100" dirty="0">
              <a:latin typeface="Arial MT"/>
              <a:cs typeface="Arial MT"/>
            </a:endParaRPr>
          </a:p>
          <a:p>
            <a:pPr marL="12700" marR="5080">
              <a:lnSpc>
                <a:spcPct val="129800"/>
              </a:lnSpc>
            </a:pPr>
            <a:r>
              <a:rPr lang="en-US" sz="1100" dirty="0">
                <a:solidFill>
                  <a:srgbClr val="3333B2"/>
                </a:solidFill>
                <a:latin typeface="Arial MT"/>
                <a:cs typeface="Arial MT"/>
                <a:hlinkClick r:id="rId12" action="ppaction://hlinksldjump"/>
              </a:rPr>
              <a:t>P</a:t>
            </a:r>
            <a:r>
              <a:rPr sz="1100" dirty="0">
                <a:solidFill>
                  <a:srgbClr val="3333B2"/>
                </a:solidFill>
                <a:latin typeface="Arial MT"/>
                <a:cs typeface="Arial MT"/>
                <a:hlinkClick r:id="rId12" action="ppaction://hlinksldjump"/>
              </a:rPr>
              <a:t>apers</a:t>
            </a:r>
            <a:r>
              <a:rPr sz="1100" spc="-30" dirty="0">
                <a:solidFill>
                  <a:srgbClr val="3333B2"/>
                </a:solidFill>
                <a:latin typeface="Arial MT"/>
                <a:cs typeface="Arial MT"/>
                <a:hlinkClick r:id="rId12" action="ppaction://hlinksldjump"/>
              </a:rPr>
              <a:t> </a:t>
            </a:r>
            <a:r>
              <a:rPr sz="1100" spc="-10" dirty="0">
                <a:solidFill>
                  <a:srgbClr val="3333B2"/>
                </a:solidFill>
                <a:latin typeface="Arial MT"/>
                <a:cs typeface="Arial MT"/>
                <a:hlinkClick r:id="rId12" action="ppaction://hlinksldjump"/>
              </a:rPr>
              <a:t>Published</a:t>
            </a:r>
            <a:r>
              <a:rPr sz="1100" spc="-25" dirty="0">
                <a:solidFill>
                  <a:srgbClr val="3333B2"/>
                </a:solidFill>
                <a:latin typeface="Arial MT"/>
                <a:cs typeface="Arial MT"/>
                <a:hlinkClick r:id="rId12" action="ppaction://hlinksldjump"/>
              </a:rPr>
              <a:t> </a:t>
            </a:r>
            <a:r>
              <a:rPr sz="1100" dirty="0">
                <a:solidFill>
                  <a:srgbClr val="3333B2"/>
                </a:solidFill>
                <a:latin typeface="Arial MT"/>
                <a:cs typeface="Arial MT"/>
                <a:hlinkClick r:id="rId12" action="ppaction://hlinksldjump"/>
              </a:rPr>
              <a:t>and</a:t>
            </a:r>
            <a:r>
              <a:rPr sz="1100" spc="-25" dirty="0">
                <a:solidFill>
                  <a:srgbClr val="3333B2"/>
                </a:solidFill>
                <a:latin typeface="Arial MT"/>
                <a:cs typeface="Arial MT"/>
                <a:hlinkClick r:id="rId12" action="ppaction://hlinksldjump"/>
              </a:rPr>
              <a:t> </a:t>
            </a:r>
            <a:r>
              <a:rPr sz="1100" spc="-10" dirty="0">
                <a:solidFill>
                  <a:srgbClr val="3333B2"/>
                </a:solidFill>
                <a:latin typeface="Arial MT"/>
                <a:cs typeface="Arial MT"/>
                <a:hlinkClick r:id="rId12" action="ppaction://hlinksldjump"/>
              </a:rPr>
              <a:t>Participation</a:t>
            </a:r>
            <a:r>
              <a:rPr sz="1100" spc="-25" dirty="0">
                <a:solidFill>
                  <a:srgbClr val="3333B2"/>
                </a:solidFill>
                <a:latin typeface="Arial MT"/>
                <a:cs typeface="Arial MT"/>
                <a:hlinkClick r:id="rId12" action="ppaction://hlinksldjump"/>
              </a:rPr>
              <a:t> </a:t>
            </a:r>
            <a:r>
              <a:rPr sz="1100" dirty="0">
                <a:solidFill>
                  <a:srgbClr val="3333B2"/>
                </a:solidFill>
                <a:latin typeface="Arial MT"/>
                <a:cs typeface="Arial MT"/>
                <a:hlinkClick r:id="rId12" action="ppaction://hlinksldjump"/>
              </a:rPr>
              <a:t>in</a:t>
            </a:r>
            <a:r>
              <a:rPr sz="1100" spc="-25" dirty="0">
                <a:solidFill>
                  <a:srgbClr val="3333B2"/>
                </a:solidFill>
                <a:latin typeface="Arial MT"/>
                <a:cs typeface="Arial MT"/>
                <a:hlinkClick r:id="rId12" action="ppaction://hlinksldjump"/>
              </a:rPr>
              <a:t> </a:t>
            </a:r>
            <a:r>
              <a:rPr sz="1100" dirty="0">
                <a:solidFill>
                  <a:srgbClr val="3333B2"/>
                </a:solidFill>
                <a:latin typeface="Arial MT"/>
                <a:cs typeface="Arial MT"/>
                <a:hlinkClick r:id="rId12" action="ppaction://hlinksldjump"/>
              </a:rPr>
              <a:t>Project</a:t>
            </a:r>
            <a:r>
              <a:rPr sz="1100" spc="-25" dirty="0">
                <a:solidFill>
                  <a:srgbClr val="3333B2"/>
                </a:solidFill>
                <a:latin typeface="Arial MT"/>
                <a:cs typeface="Arial MT"/>
                <a:hlinkClick r:id="rId12" action="ppaction://hlinksldjump"/>
              </a:rPr>
              <a:t> </a:t>
            </a:r>
            <a:r>
              <a:rPr sz="1100" spc="-10" dirty="0">
                <a:solidFill>
                  <a:srgbClr val="3333B2"/>
                </a:solidFill>
                <a:latin typeface="Arial MT"/>
                <a:cs typeface="Arial MT"/>
                <a:hlinkClick r:id="rId12" action="ppaction://hlinksldjump"/>
              </a:rPr>
              <a:t>Competition</a:t>
            </a:r>
            <a:r>
              <a:rPr sz="1100" spc="-10" dirty="0">
                <a:solidFill>
                  <a:srgbClr val="3333B2"/>
                </a:solidFill>
                <a:latin typeface="Arial MT"/>
                <a:cs typeface="Arial MT"/>
              </a:rPr>
              <a:t> </a:t>
            </a:r>
            <a:r>
              <a:rPr sz="1100" spc="-10" dirty="0">
                <a:solidFill>
                  <a:srgbClr val="3333B2"/>
                </a:solidFill>
                <a:latin typeface="Arial MT"/>
                <a:cs typeface="Arial MT"/>
                <a:hlinkClick r:id="rId12" action="ppaction://hlinksldjump"/>
              </a:rPr>
              <a:t>References</a:t>
            </a:r>
            <a:endParaRPr sz="1100" dirty="0">
              <a:latin typeface="Arial MT"/>
              <a:cs typeface="Arial MT"/>
            </a:endParaRPr>
          </a:p>
        </p:txBody>
      </p:sp>
      <p:grpSp>
        <p:nvGrpSpPr>
          <p:cNvPr id="20" name="object 20"/>
          <p:cNvGrpSpPr/>
          <p:nvPr/>
        </p:nvGrpSpPr>
        <p:grpSpPr>
          <a:xfrm>
            <a:off x="0" y="3326968"/>
            <a:ext cx="4608195" cy="129539"/>
            <a:chOff x="0" y="3326968"/>
            <a:chExt cx="4608195" cy="129539"/>
          </a:xfrm>
        </p:grpSpPr>
        <p:sp>
          <p:nvSpPr>
            <p:cNvPr id="21" name="object 21"/>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22" name="object 22"/>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23" name="object 23"/>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24" name="object 24"/>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25" name="object 25"/>
          <p:cNvSpPr txBox="1">
            <a:spLocks noGrp="1"/>
          </p:cNvSpPr>
          <p:nvPr>
            <p:ph type="dt" sz="half" idx="6"/>
          </p:nvPr>
        </p:nvSpPr>
        <p:spPr>
          <a:xfrm>
            <a:off x="1535976" y="3326968"/>
            <a:ext cx="1535976"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26" name="object 26"/>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27" name="object 27"/>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2</a:t>
            </a:fld>
            <a:r>
              <a:rPr spc="-15" dirty="0"/>
              <a:t> </a:t>
            </a:r>
            <a:r>
              <a:rPr dirty="0"/>
              <a:t>/</a:t>
            </a:r>
            <a:r>
              <a:rPr spc="-10" dirty="0"/>
              <a:t> </a:t>
            </a:r>
            <a:r>
              <a:rPr spc="-25" dirty="0"/>
              <a:t>21</a:t>
            </a: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37776-2348-708E-253F-0935C69FD8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2A63452-2EBE-A8F6-2407-412F01D956C5}"/>
              </a:ext>
            </a:extLst>
          </p:cNvPr>
          <p:cNvSpPr/>
          <p:nvPr/>
        </p:nvSpPr>
        <p:spPr>
          <a:xfrm>
            <a:off x="0" y="0"/>
            <a:ext cx="4608195" cy="549275"/>
          </a:xfrm>
          <a:custGeom>
            <a:avLst/>
            <a:gdLst/>
            <a:ahLst/>
            <a:cxnLst/>
            <a:rect l="l" t="t" r="r" b="b"/>
            <a:pathLst>
              <a:path w="4608195" h="549275">
                <a:moveTo>
                  <a:pt x="4608004" y="0"/>
                </a:moveTo>
                <a:lnTo>
                  <a:pt x="0" y="0"/>
                </a:lnTo>
                <a:lnTo>
                  <a:pt x="0" y="549236"/>
                </a:lnTo>
                <a:lnTo>
                  <a:pt x="4608004" y="549236"/>
                </a:lnTo>
                <a:lnTo>
                  <a:pt x="4608004" y="0"/>
                </a:lnTo>
                <a:close/>
              </a:path>
            </a:pathLst>
          </a:custGeom>
          <a:solidFill>
            <a:srgbClr val="3333B2"/>
          </a:solidFill>
        </p:spPr>
        <p:txBody>
          <a:bodyPr wrap="square" lIns="0" tIns="0" rIns="0" bIns="0" rtlCol="0"/>
          <a:lstStyle/>
          <a:p>
            <a:endParaRPr/>
          </a:p>
        </p:txBody>
      </p:sp>
      <p:sp>
        <p:nvSpPr>
          <p:cNvPr id="3" name="object 3">
            <a:extLst>
              <a:ext uri="{FF2B5EF4-FFF2-40B4-BE49-F238E27FC236}">
                <a16:creationId xmlns:a16="http://schemas.microsoft.com/office/drawing/2014/main" id="{AE187754-9ACF-06AA-BA58-0FFE081CE3E8}"/>
              </a:ext>
            </a:extLst>
          </p:cNvPr>
          <p:cNvSpPr txBox="1">
            <a:spLocks noGrp="1"/>
          </p:cNvSpPr>
          <p:nvPr>
            <p:ph type="title"/>
          </p:nvPr>
        </p:nvSpPr>
        <p:spPr>
          <a:xfrm>
            <a:off x="95300" y="45565"/>
            <a:ext cx="3660140" cy="471805"/>
          </a:xfrm>
          <a:prstGeom prst="rect">
            <a:avLst/>
          </a:prstGeom>
        </p:spPr>
        <p:txBody>
          <a:bodyPr vert="horz" wrap="square" lIns="0" tIns="2540" rIns="0" bIns="0" rtlCol="0">
            <a:spAutoFit/>
          </a:bodyPr>
          <a:lstStyle/>
          <a:p>
            <a:pPr marL="12700" marR="5080">
              <a:lnSpc>
                <a:spcPct val="106700"/>
              </a:lnSpc>
              <a:spcBef>
                <a:spcPts val="20"/>
              </a:spcBef>
            </a:pPr>
            <a:r>
              <a:rPr dirty="0"/>
              <a:t>Papers</a:t>
            </a:r>
            <a:r>
              <a:rPr spc="75" dirty="0"/>
              <a:t> </a:t>
            </a:r>
            <a:r>
              <a:rPr dirty="0"/>
              <a:t>Published</a:t>
            </a:r>
            <a:r>
              <a:rPr spc="75" dirty="0"/>
              <a:t> </a:t>
            </a:r>
            <a:r>
              <a:rPr dirty="0"/>
              <a:t>and</a:t>
            </a:r>
            <a:r>
              <a:rPr spc="75" dirty="0"/>
              <a:t> </a:t>
            </a:r>
            <a:r>
              <a:rPr dirty="0"/>
              <a:t>Participation</a:t>
            </a:r>
            <a:r>
              <a:rPr spc="75" dirty="0"/>
              <a:t> </a:t>
            </a:r>
            <a:r>
              <a:rPr dirty="0"/>
              <a:t>in</a:t>
            </a:r>
            <a:r>
              <a:rPr spc="75" dirty="0"/>
              <a:t> </a:t>
            </a:r>
            <a:r>
              <a:rPr spc="-10" dirty="0"/>
              <a:t>Project Competition</a:t>
            </a:r>
          </a:p>
        </p:txBody>
      </p:sp>
      <p:grpSp>
        <p:nvGrpSpPr>
          <p:cNvPr id="7" name="object 7">
            <a:extLst>
              <a:ext uri="{FF2B5EF4-FFF2-40B4-BE49-F238E27FC236}">
                <a16:creationId xmlns:a16="http://schemas.microsoft.com/office/drawing/2014/main" id="{2FB863BA-2291-F9BC-BB99-F509F1DAEDEA}"/>
              </a:ext>
            </a:extLst>
          </p:cNvPr>
          <p:cNvGrpSpPr/>
          <p:nvPr/>
        </p:nvGrpSpPr>
        <p:grpSpPr>
          <a:xfrm>
            <a:off x="0" y="3326968"/>
            <a:ext cx="4608195" cy="129539"/>
            <a:chOff x="0" y="3326968"/>
            <a:chExt cx="4608195" cy="129539"/>
          </a:xfrm>
        </p:grpSpPr>
        <p:sp>
          <p:nvSpPr>
            <p:cNvPr id="8" name="object 8">
              <a:extLst>
                <a:ext uri="{FF2B5EF4-FFF2-40B4-BE49-F238E27FC236}">
                  <a16:creationId xmlns:a16="http://schemas.microsoft.com/office/drawing/2014/main" id="{E38F66EF-D37D-E07A-C33D-2AFC5C9E1F5F}"/>
                </a:ext>
              </a:extLst>
            </p:cNvPr>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9" name="object 9">
              <a:extLst>
                <a:ext uri="{FF2B5EF4-FFF2-40B4-BE49-F238E27FC236}">
                  <a16:creationId xmlns:a16="http://schemas.microsoft.com/office/drawing/2014/main" id="{E781957C-646D-4035-75FC-09A15A0BBEED}"/>
                </a:ext>
              </a:extLst>
            </p:cNvPr>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0" name="object 10">
              <a:extLst>
                <a:ext uri="{FF2B5EF4-FFF2-40B4-BE49-F238E27FC236}">
                  <a16:creationId xmlns:a16="http://schemas.microsoft.com/office/drawing/2014/main" id="{61DCD44B-87D2-6DBB-BFFE-16BABDB8E1BB}"/>
                </a:ext>
              </a:extLst>
            </p:cNvPr>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1" name="object 11">
            <a:extLst>
              <a:ext uri="{FF2B5EF4-FFF2-40B4-BE49-F238E27FC236}">
                <a16:creationId xmlns:a16="http://schemas.microsoft.com/office/drawing/2014/main" id="{DBD20947-0987-EA7E-9F60-76352775D1F7}"/>
              </a:ext>
            </a:extLst>
          </p:cNvPr>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2" name="object 12">
            <a:extLst>
              <a:ext uri="{FF2B5EF4-FFF2-40B4-BE49-F238E27FC236}">
                <a16:creationId xmlns:a16="http://schemas.microsoft.com/office/drawing/2014/main" id="{051E9629-9BD7-7124-1C44-EB2D587DF541}"/>
              </a:ext>
            </a:extLst>
          </p:cNvPr>
          <p:cNvSpPr txBox="1">
            <a:spLocks noGrp="1"/>
          </p:cNvSpPr>
          <p:nvPr>
            <p:ph type="dt" sz="half" idx="6"/>
          </p:nvPr>
        </p:nvSpPr>
        <p:spPr>
          <a:xfrm>
            <a:off x="1535976" y="3331252"/>
            <a:ext cx="1535976"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3" name="object 13">
            <a:extLst>
              <a:ext uri="{FF2B5EF4-FFF2-40B4-BE49-F238E27FC236}">
                <a16:creationId xmlns:a16="http://schemas.microsoft.com/office/drawing/2014/main" id="{FD21A8B4-4727-3C5F-33A4-9F46CC5BF35A}"/>
              </a:ext>
            </a:extLst>
          </p:cNvPr>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4" name="object 14">
            <a:extLst>
              <a:ext uri="{FF2B5EF4-FFF2-40B4-BE49-F238E27FC236}">
                <a16:creationId xmlns:a16="http://schemas.microsoft.com/office/drawing/2014/main" id="{013951FC-F9A9-AD7B-8075-AFEF4B6748C5}"/>
              </a:ext>
            </a:extLst>
          </p:cNvPr>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20</a:t>
            </a:fld>
            <a:r>
              <a:rPr spc="-15" dirty="0"/>
              <a:t> </a:t>
            </a:r>
            <a:r>
              <a:rPr dirty="0"/>
              <a:t>/</a:t>
            </a:r>
            <a:r>
              <a:rPr spc="-10" dirty="0"/>
              <a:t> </a:t>
            </a:r>
            <a:r>
              <a:rPr spc="-25" dirty="0"/>
              <a:t>21</a:t>
            </a:r>
          </a:p>
        </p:txBody>
      </p:sp>
      <p:pic>
        <p:nvPicPr>
          <p:cNvPr id="16" name="Picture 15">
            <a:extLst>
              <a:ext uri="{FF2B5EF4-FFF2-40B4-BE49-F238E27FC236}">
                <a16:creationId xmlns:a16="http://schemas.microsoft.com/office/drawing/2014/main" id="{BD9E3AF2-DAB6-7EAC-63DA-5489FB5E2C3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23850" y="625475"/>
            <a:ext cx="4038600" cy="2514600"/>
          </a:xfrm>
          <a:prstGeom prst="rect">
            <a:avLst/>
          </a:prstGeom>
        </p:spPr>
      </p:pic>
    </p:spTree>
    <p:extLst>
      <p:ext uri="{BB962C8B-B14F-4D97-AF65-F5344CB8AC3E}">
        <p14:creationId xmlns:p14="http://schemas.microsoft.com/office/powerpoint/2010/main" val="3756738788"/>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References</a:t>
            </a:r>
            <a:r>
              <a:rPr spc="100" dirty="0"/>
              <a:t> </a:t>
            </a:r>
            <a:r>
              <a:rPr spc="-50" dirty="0"/>
              <a:t>I</a:t>
            </a:r>
          </a:p>
        </p:txBody>
      </p:sp>
      <p:sp>
        <p:nvSpPr>
          <p:cNvPr id="4" name="object 4"/>
          <p:cNvSpPr txBox="1"/>
          <p:nvPr/>
        </p:nvSpPr>
        <p:spPr>
          <a:xfrm>
            <a:off x="133350" y="582774"/>
            <a:ext cx="4305300" cy="2333331"/>
          </a:xfrm>
          <a:prstGeom prst="rect">
            <a:avLst/>
          </a:prstGeom>
        </p:spPr>
        <p:txBody>
          <a:bodyPr vert="horz" wrap="square" lIns="0" tIns="12065" rIns="0" bIns="0" rtlCol="0">
            <a:spAutoFit/>
          </a:bodyPr>
          <a:lstStyle/>
          <a:p>
            <a:pPr marL="12066" marR="5080" algn="just">
              <a:lnSpc>
                <a:spcPct val="100000"/>
              </a:lnSpc>
              <a:spcBef>
                <a:spcPts val="95"/>
              </a:spcBef>
              <a:tabLst>
                <a:tab pos="222250" algn="l"/>
              </a:tabLst>
            </a:pPr>
            <a:r>
              <a:rPr lang="en-US" sz="1000" dirty="0"/>
              <a:t>1.  </a:t>
            </a:r>
            <a:r>
              <a:rPr lang="en-US" sz="1000" dirty="0" err="1"/>
              <a:t>Gokuleshwaran</a:t>
            </a:r>
            <a:r>
              <a:rPr lang="en-US" sz="1000" dirty="0"/>
              <a:t> Narayan, Ivan </a:t>
            </a:r>
            <a:r>
              <a:rPr lang="en-US" sz="1000" dirty="0" err="1"/>
              <a:t>Cvitic</a:t>
            </a:r>
            <a:r>
              <a:rPr lang="en-US" sz="1000" dirty="0"/>
              <a:t>, Dragan </a:t>
            </a:r>
            <a:r>
              <a:rPr lang="en-US" sz="1000" dirty="0" err="1"/>
              <a:t>Perakovic</a:t>
            </a:r>
            <a:r>
              <a:rPr lang="en-US" sz="1000" dirty="0"/>
              <a:t>, S.P. Raja,</a:t>
            </a:r>
          </a:p>
          <a:p>
            <a:pPr marL="12066" marR="5080" algn="just">
              <a:lnSpc>
                <a:spcPct val="100000"/>
              </a:lnSpc>
              <a:spcBef>
                <a:spcPts val="95"/>
              </a:spcBef>
              <a:tabLst>
                <a:tab pos="222250" algn="l"/>
              </a:tabLst>
            </a:pPr>
            <a:r>
              <a:rPr lang="en-US" sz="1000" dirty="0">
                <a:latin typeface="Arial MT"/>
                <a:cs typeface="Arial MT"/>
              </a:rPr>
              <a:t>   Role of Blockchain Technology in </a:t>
            </a:r>
            <a:r>
              <a:rPr lang="en-US" sz="1000" dirty="0" err="1">
                <a:latin typeface="Arial MT"/>
                <a:cs typeface="Arial MT"/>
              </a:rPr>
              <a:t>Supplychain</a:t>
            </a:r>
            <a:r>
              <a:rPr lang="en-US" sz="1000" dirty="0">
                <a:latin typeface="Arial MT"/>
                <a:cs typeface="Arial MT"/>
              </a:rPr>
              <a:t> Management.</a:t>
            </a:r>
          </a:p>
          <a:p>
            <a:pPr marL="12066" marR="5080" algn="just">
              <a:lnSpc>
                <a:spcPct val="100000"/>
              </a:lnSpc>
              <a:spcBef>
                <a:spcPts val="930"/>
              </a:spcBef>
              <a:tabLst>
                <a:tab pos="222250" algn="l"/>
              </a:tabLst>
            </a:pPr>
            <a:r>
              <a:rPr lang="en-US" sz="1000" dirty="0">
                <a:latin typeface="Arial MT"/>
              </a:rPr>
              <a:t>2. Shashank Gupta, </a:t>
            </a:r>
            <a:r>
              <a:rPr lang="en-US" sz="1000" dirty="0"/>
              <a:t>An Ethereum-based Product Identification System for      Anti-counterfeits.</a:t>
            </a:r>
          </a:p>
          <a:p>
            <a:pPr marL="12066" marR="5080" algn="just">
              <a:lnSpc>
                <a:spcPct val="100000"/>
              </a:lnSpc>
              <a:spcBef>
                <a:spcPts val="930"/>
              </a:spcBef>
              <a:tabLst>
                <a:tab pos="222250" algn="l"/>
              </a:tabLst>
            </a:pPr>
            <a:r>
              <a:rPr lang="en-US" sz="1000" dirty="0"/>
              <a:t>3. Nafisa Anjum, Pramit Dutta, Identifying Counterfeit Products using Blockchain Technology in Supply Chain System (2022).</a:t>
            </a:r>
          </a:p>
          <a:p>
            <a:pPr marL="12066" marR="5080" algn="just">
              <a:lnSpc>
                <a:spcPct val="100000"/>
              </a:lnSpc>
              <a:spcBef>
                <a:spcPts val="930"/>
              </a:spcBef>
              <a:tabLst>
                <a:tab pos="222250" algn="l"/>
              </a:tabLst>
            </a:pPr>
            <a:r>
              <a:rPr lang="fr-FR" sz="1000" dirty="0"/>
              <a:t>4.  Shubham </a:t>
            </a:r>
            <a:r>
              <a:rPr lang="fr-FR" sz="1000" dirty="0" err="1"/>
              <a:t>Prajapati</a:t>
            </a:r>
            <a:r>
              <a:rPr lang="fr-FR" sz="1000" dirty="0"/>
              <a:t>, Jayesh </a:t>
            </a:r>
            <a:r>
              <a:rPr lang="fr-FR" sz="1000" dirty="0" err="1"/>
              <a:t>Gadhari</a:t>
            </a:r>
            <a:r>
              <a:rPr lang="fr-FR" sz="1000" dirty="0"/>
              <a:t>, Tushar </a:t>
            </a:r>
            <a:r>
              <a:rPr lang="fr-FR" sz="1000" dirty="0" err="1"/>
              <a:t>Sawant</a:t>
            </a:r>
            <a:r>
              <a:rPr lang="fr-FR" sz="1000" dirty="0"/>
              <a:t>, </a:t>
            </a:r>
            <a:r>
              <a:rPr lang="fr-FR" sz="1000" dirty="0" err="1"/>
              <a:t>Juilee</a:t>
            </a:r>
            <a:r>
              <a:rPr lang="fr-FR" sz="1000" dirty="0"/>
              <a:t> </a:t>
            </a:r>
            <a:r>
              <a:rPr lang="fr-FR" sz="1000" dirty="0" err="1"/>
              <a:t>Kini</a:t>
            </a:r>
            <a:r>
              <a:rPr lang="fr-FR" sz="1000" dirty="0"/>
              <a:t>, Sheetal </a:t>
            </a:r>
            <a:r>
              <a:rPr lang="fr-FR" sz="1000" dirty="0" err="1"/>
              <a:t>Solanki</a:t>
            </a:r>
            <a:r>
              <a:rPr lang="fr-FR" sz="1000" dirty="0"/>
              <a:t>, (2023), </a:t>
            </a:r>
            <a:r>
              <a:rPr lang="fr-FR" sz="1000" dirty="0" err="1"/>
              <a:t>Strengthing</a:t>
            </a:r>
            <a:r>
              <a:rPr lang="fr-FR" sz="1000" dirty="0"/>
              <a:t> </a:t>
            </a:r>
            <a:r>
              <a:rPr lang="fr-FR" sz="1000" dirty="0" err="1"/>
              <a:t>Supply</a:t>
            </a:r>
            <a:r>
              <a:rPr lang="fr-FR" sz="1000" dirty="0"/>
              <a:t> Chain </a:t>
            </a:r>
            <a:r>
              <a:rPr lang="fr-FR" sz="1000" dirty="0" err="1"/>
              <a:t>Integrity</a:t>
            </a:r>
            <a:r>
              <a:rPr lang="fr-FR" sz="1000" dirty="0"/>
              <a:t> </a:t>
            </a:r>
            <a:r>
              <a:rPr lang="fr-FR" sz="1000" dirty="0" err="1"/>
              <a:t>with</a:t>
            </a:r>
            <a:r>
              <a:rPr lang="fr-FR" sz="1000" dirty="0"/>
              <a:t> Blockchain-</a:t>
            </a:r>
            <a:r>
              <a:rPr lang="fr-FR" sz="1000" dirty="0" err="1"/>
              <a:t>based</a:t>
            </a:r>
            <a:r>
              <a:rPr lang="fr-FR" sz="1000" dirty="0"/>
              <a:t> Anti-</a:t>
            </a:r>
            <a:r>
              <a:rPr lang="fr-FR" sz="1000" dirty="0" err="1"/>
              <a:t>Counterfeiting</a:t>
            </a:r>
            <a:r>
              <a:rPr lang="fr-FR" sz="1000" dirty="0"/>
              <a:t> </a:t>
            </a:r>
            <a:r>
              <a:rPr lang="fr-FR" sz="1000" dirty="0" err="1"/>
              <a:t>Measures</a:t>
            </a:r>
            <a:r>
              <a:rPr lang="fr-FR" sz="1000" dirty="0"/>
              <a:t>. </a:t>
            </a:r>
          </a:p>
          <a:p>
            <a:pPr marL="12066" marR="5080" algn="just">
              <a:lnSpc>
                <a:spcPct val="100000"/>
              </a:lnSpc>
              <a:spcBef>
                <a:spcPts val="930"/>
              </a:spcBef>
              <a:tabLst>
                <a:tab pos="222250" algn="l"/>
              </a:tabLst>
            </a:pPr>
            <a:r>
              <a:rPr lang="en-US" sz="1000" dirty="0"/>
              <a:t>5. JINHUA MA, SHIH-YA LIN, XIN CHEN, HUNG-MIN SUN, YEH-CHENG CHEN, (Graduate Student Member, IEEE) and HUAXIONG WANG, (2020): A Blockchain-Based Application System for Product Anti-Counterfeiting.</a:t>
            </a:r>
            <a:endParaRPr sz="1000" dirty="0">
              <a:latin typeface="Arial MT"/>
              <a:cs typeface="Arial MT"/>
            </a:endParaRPr>
          </a:p>
        </p:txBody>
      </p:sp>
      <p:grpSp>
        <p:nvGrpSpPr>
          <p:cNvPr id="5" name="object 5"/>
          <p:cNvGrpSpPr/>
          <p:nvPr/>
        </p:nvGrpSpPr>
        <p:grpSpPr>
          <a:xfrm>
            <a:off x="0" y="3326968"/>
            <a:ext cx="4608195" cy="129539"/>
            <a:chOff x="0" y="3326968"/>
            <a:chExt cx="4608195" cy="129539"/>
          </a:xfrm>
        </p:grpSpPr>
        <p:sp>
          <p:nvSpPr>
            <p:cNvPr id="6" name="object 6"/>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7" name="object 7"/>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8" name="object 8"/>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0" name="object 10"/>
          <p:cNvSpPr txBox="1">
            <a:spLocks noGrp="1"/>
          </p:cNvSpPr>
          <p:nvPr>
            <p:ph type="dt" sz="half" idx="6"/>
          </p:nvPr>
        </p:nvSpPr>
        <p:spPr>
          <a:xfrm>
            <a:off x="1535887" y="3331252"/>
            <a:ext cx="1536065"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1" name="object 11"/>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2" name="object 12"/>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21</a:t>
            </a:fld>
            <a:r>
              <a:rPr spc="-15" dirty="0"/>
              <a:t> </a:t>
            </a:r>
            <a:r>
              <a:rPr dirty="0"/>
              <a:t>/</a:t>
            </a:r>
            <a:r>
              <a:rPr spc="-10" dirty="0"/>
              <a:t> </a:t>
            </a:r>
            <a:r>
              <a:rPr spc="-25" dirty="0"/>
              <a:t>21</a:t>
            </a:r>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References</a:t>
            </a:r>
            <a:r>
              <a:rPr spc="100" dirty="0"/>
              <a:t> </a:t>
            </a:r>
            <a:r>
              <a:rPr spc="-25" dirty="0"/>
              <a:t>II</a:t>
            </a:r>
          </a:p>
        </p:txBody>
      </p:sp>
      <p:sp>
        <p:nvSpPr>
          <p:cNvPr id="4" name="object 4"/>
          <p:cNvSpPr txBox="1"/>
          <p:nvPr/>
        </p:nvSpPr>
        <p:spPr>
          <a:xfrm>
            <a:off x="125844" y="599356"/>
            <a:ext cx="4356735" cy="2076851"/>
          </a:xfrm>
          <a:prstGeom prst="rect">
            <a:avLst/>
          </a:prstGeom>
        </p:spPr>
        <p:txBody>
          <a:bodyPr vert="horz" wrap="square" lIns="0" tIns="12065" rIns="0" bIns="0" rtlCol="0">
            <a:spAutoFit/>
          </a:bodyPr>
          <a:lstStyle/>
          <a:p>
            <a:pPr marL="233679" marR="5080" indent="-208279" algn="just">
              <a:lnSpc>
                <a:spcPct val="100000"/>
              </a:lnSpc>
              <a:spcBef>
                <a:spcPts val="95"/>
              </a:spcBef>
              <a:buAutoNum type="arabicPlain" startAt="6"/>
              <a:tabLst>
                <a:tab pos="235585" algn="l"/>
              </a:tabLst>
            </a:pPr>
            <a:r>
              <a:rPr lang="en-US" sz="1000" dirty="0"/>
              <a:t>G. Wood, ‘‘Ethereum: A secure </a:t>
            </a:r>
            <a:r>
              <a:rPr lang="en-US" sz="1000" dirty="0" err="1"/>
              <a:t>decentralised</a:t>
            </a:r>
            <a:r>
              <a:rPr lang="en-US" sz="1000" dirty="0"/>
              <a:t> </a:t>
            </a:r>
            <a:r>
              <a:rPr lang="en-US" sz="1000" dirty="0" err="1"/>
              <a:t>generalised</a:t>
            </a:r>
            <a:r>
              <a:rPr lang="en-US" sz="1000" dirty="0"/>
              <a:t> transaction ledger,’’ Ethereum Project Yellow Paper, vol. 151, p. 1–32, Apr. 2014. </a:t>
            </a:r>
          </a:p>
          <a:p>
            <a:pPr marL="233679" marR="5080" indent="-208279" algn="just">
              <a:lnSpc>
                <a:spcPct val="100000"/>
              </a:lnSpc>
              <a:spcBef>
                <a:spcPts val="95"/>
              </a:spcBef>
              <a:buAutoNum type="arabicPlain" startAt="6"/>
              <a:tabLst>
                <a:tab pos="235585" algn="l"/>
              </a:tabLst>
            </a:pPr>
            <a:endParaRPr lang="en-US" sz="1000" spc="-10" dirty="0">
              <a:latin typeface="Arial MT"/>
              <a:cs typeface="Arial MT"/>
            </a:endParaRPr>
          </a:p>
          <a:p>
            <a:pPr marL="233679" marR="5080" indent="-208279" algn="just">
              <a:lnSpc>
                <a:spcPct val="100000"/>
              </a:lnSpc>
              <a:spcBef>
                <a:spcPts val="95"/>
              </a:spcBef>
              <a:buAutoNum type="arabicPlain" startAt="6"/>
              <a:tabLst>
                <a:tab pos="235585" algn="l"/>
              </a:tabLst>
            </a:pPr>
            <a:r>
              <a:rPr lang="en-US" sz="1000" dirty="0"/>
              <a:t>S. Panikkar, S. Nair, P. Brody, and V. </a:t>
            </a:r>
            <a:r>
              <a:rPr lang="en-US" sz="1000" dirty="0" err="1"/>
              <a:t>Pureswaran</a:t>
            </a:r>
            <a:r>
              <a:rPr lang="en-US" sz="1000" dirty="0"/>
              <a:t>, ‘‘ADEPT: An IoT practitioner perspective,’’ IBM Inst. Bus. Value, New York, NY, USA, White Paper, 2015, pp. 1– 1.</a:t>
            </a:r>
            <a:endParaRPr sz="1000" dirty="0">
              <a:latin typeface="Arial MT"/>
              <a:cs typeface="Arial MT"/>
            </a:endParaRPr>
          </a:p>
          <a:p>
            <a:pPr marL="235585" marR="5080" indent="-223520" algn="just">
              <a:lnSpc>
                <a:spcPct val="100000"/>
              </a:lnSpc>
              <a:spcBef>
                <a:spcPts val="865"/>
              </a:spcBef>
              <a:buAutoNum type="arabicPlain" startAt="6"/>
              <a:tabLst>
                <a:tab pos="235585" algn="l"/>
                <a:tab pos="290830" algn="l"/>
              </a:tabLst>
            </a:pPr>
            <a:r>
              <a:rPr lang="en-IN" sz="1000" dirty="0"/>
              <a:t>(2018). </a:t>
            </a:r>
            <a:r>
              <a:rPr lang="en-IN" sz="1000" dirty="0" err="1"/>
              <a:t>Tzero</a:t>
            </a:r>
            <a:r>
              <a:rPr lang="en-IN" sz="1000" dirty="0"/>
              <a:t>. [Online]. Available: https://www.tzero.com/ </a:t>
            </a:r>
            <a:endParaRPr lang="en-IN" sz="1000" spc="-10" dirty="0">
              <a:latin typeface="Arial MT"/>
            </a:endParaRPr>
          </a:p>
          <a:p>
            <a:pPr marL="235585" marR="5080" indent="-223520" algn="just">
              <a:lnSpc>
                <a:spcPct val="100000"/>
              </a:lnSpc>
              <a:spcBef>
                <a:spcPts val="865"/>
              </a:spcBef>
              <a:buAutoNum type="arabicPlain" startAt="6"/>
              <a:tabLst>
                <a:tab pos="235585" algn="l"/>
                <a:tab pos="290830" algn="l"/>
              </a:tabLst>
            </a:pPr>
            <a:r>
              <a:rPr lang="en-IN" sz="1000" spc="-10" dirty="0">
                <a:latin typeface="Arial MT"/>
                <a:cs typeface="Arial MT"/>
              </a:rPr>
              <a:t>Anthony, Michael Christian Lee, Rafaelle Richel Pearl, Ivan Sebastian Edbert, Derwin </a:t>
            </a:r>
            <a:r>
              <a:rPr lang="en-IN" sz="1000" spc="-10" dirty="0" err="1">
                <a:latin typeface="Arial MT"/>
                <a:cs typeface="Arial MT"/>
              </a:rPr>
              <a:t>Suhartono</a:t>
            </a:r>
            <a:r>
              <a:rPr lang="en-IN" sz="1000" spc="-10" dirty="0">
                <a:latin typeface="Arial MT"/>
                <a:cs typeface="Arial MT"/>
              </a:rPr>
              <a:t>, (2022), Developing an anti-counterfeit system using blockchain technology.</a:t>
            </a:r>
            <a:r>
              <a:rPr lang="en-US" sz="1000" dirty="0"/>
              <a:t> </a:t>
            </a:r>
          </a:p>
          <a:p>
            <a:pPr marL="235585" marR="5080" indent="-223520" algn="just">
              <a:lnSpc>
                <a:spcPct val="100000"/>
              </a:lnSpc>
              <a:spcBef>
                <a:spcPts val="865"/>
              </a:spcBef>
              <a:buAutoNum type="arabicPlain" startAt="6"/>
              <a:tabLst>
                <a:tab pos="235585" algn="l"/>
                <a:tab pos="290830" algn="l"/>
              </a:tabLst>
            </a:pPr>
            <a:r>
              <a:rPr lang="en-US" sz="1000" dirty="0"/>
              <a:t>(2018). Hyperledger. [Online]. Available: https://www.hyperledger.org/ </a:t>
            </a:r>
            <a:endParaRPr sz="1000" dirty="0">
              <a:latin typeface="Arial MT"/>
              <a:cs typeface="Arial MT"/>
            </a:endParaRPr>
          </a:p>
        </p:txBody>
      </p:sp>
      <p:grpSp>
        <p:nvGrpSpPr>
          <p:cNvPr id="5" name="object 5"/>
          <p:cNvGrpSpPr/>
          <p:nvPr/>
        </p:nvGrpSpPr>
        <p:grpSpPr>
          <a:xfrm>
            <a:off x="0" y="3326968"/>
            <a:ext cx="4608195" cy="129539"/>
            <a:chOff x="0" y="3326968"/>
            <a:chExt cx="4608195" cy="129539"/>
          </a:xfrm>
        </p:grpSpPr>
        <p:sp>
          <p:nvSpPr>
            <p:cNvPr id="6" name="object 6"/>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7" name="object 7"/>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8" name="object 8"/>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0" name="object 10"/>
          <p:cNvSpPr txBox="1">
            <a:spLocks noGrp="1"/>
          </p:cNvSpPr>
          <p:nvPr>
            <p:ph type="dt" sz="half" idx="6"/>
          </p:nvPr>
        </p:nvSpPr>
        <p:spPr>
          <a:xfrm>
            <a:off x="1535976" y="3331251"/>
            <a:ext cx="1535976"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1" name="object 11"/>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2" name="object 12"/>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22</a:t>
            </a:fld>
            <a:r>
              <a:rPr spc="-15" dirty="0"/>
              <a:t> </a:t>
            </a:r>
            <a:r>
              <a:rPr dirty="0"/>
              <a:t>/</a:t>
            </a:r>
            <a:r>
              <a:rPr spc="-10" dirty="0"/>
              <a:t> </a:t>
            </a:r>
            <a:r>
              <a:rPr spc="-25" dirty="0"/>
              <a:t>21</a:t>
            </a:r>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7678" y="207439"/>
            <a:ext cx="4296693" cy="2840789"/>
          </a:xfrm>
          <a:prstGeom prst="rect">
            <a:avLst/>
          </a:prstGeom>
        </p:spPr>
      </p:pic>
      <p:grpSp>
        <p:nvGrpSpPr>
          <p:cNvPr id="3" name="object 3"/>
          <p:cNvGrpSpPr/>
          <p:nvPr/>
        </p:nvGrpSpPr>
        <p:grpSpPr>
          <a:xfrm>
            <a:off x="0" y="3326968"/>
            <a:ext cx="4608195" cy="129539"/>
            <a:chOff x="0" y="3326968"/>
            <a:chExt cx="4608195" cy="129539"/>
          </a:xfrm>
        </p:grpSpPr>
        <p:sp>
          <p:nvSpPr>
            <p:cNvPr id="4" name="object 4"/>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5" name="object 5"/>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6" name="object 6"/>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8" name="object 8"/>
          <p:cNvSpPr txBox="1">
            <a:spLocks noGrp="1"/>
          </p:cNvSpPr>
          <p:nvPr>
            <p:ph type="dt" sz="half" idx="6"/>
          </p:nvPr>
        </p:nvSpPr>
        <p:spPr>
          <a:xfrm>
            <a:off x="1535976" y="3331252"/>
            <a:ext cx="1535976"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9" name="object 9"/>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0" name="object 10"/>
          <p:cNvSpPr txBox="1">
            <a:spLocks noGrp="1"/>
          </p:cNvSpPr>
          <p:nvPr>
            <p:ph type="sldNum" sz="quarter" idx="7"/>
          </p:nvPr>
        </p:nvSpPr>
        <p:spPr>
          <a:xfrm>
            <a:off x="4283690" y="3331252"/>
            <a:ext cx="257810" cy="101310"/>
          </a:xfrm>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23</a:t>
            </a:fld>
            <a:r>
              <a:rPr spc="-15" dirty="0"/>
              <a:t> </a:t>
            </a:r>
            <a:r>
              <a:rPr dirty="0"/>
              <a:t>/</a:t>
            </a:r>
            <a:r>
              <a:rPr spc="-10" dirty="0"/>
              <a:t> </a:t>
            </a:r>
            <a:r>
              <a:rPr spc="-25" dirty="0"/>
              <a:t>2</a:t>
            </a:r>
            <a:r>
              <a:rPr lang="en-US" spc="-25" dirty="0"/>
              <a:t>2</a:t>
            </a:r>
            <a:endParaRPr spc="-25" dirty="0"/>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p:nvPr/>
        </p:nvSpPr>
        <p:spPr>
          <a:xfrm>
            <a:off x="95300" y="45565"/>
            <a:ext cx="977900" cy="244475"/>
          </a:xfrm>
          <a:prstGeom prst="rect">
            <a:avLst/>
          </a:prstGeom>
        </p:spPr>
        <p:txBody>
          <a:bodyPr vert="horz" wrap="square" lIns="0" tIns="17145" rIns="0" bIns="0" rtlCol="0">
            <a:spAutoFit/>
          </a:bodyPr>
          <a:lstStyle/>
          <a:p>
            <a:pPr marL="12700">
              <a:lnSpc>
                <a:spcPct val="100000"/>
              </a:lnSpc>
              <a:spcBef>
                <a:spcPts val="135"/>
              </a:spcBef>
            </a:pPr>
            <a:r>
              <a:rPr sz="1400" spc="-10" dirty="0">
                <a:solidFill>
                  <a:srgbClr val="FFFFFF"/>
                </a:solidFill>
                <a:latin typeface="Arial MT"/>
                <a:cs typeface="Arial MT"/>
              </a:rPr>
              <a:t>Introduction</a:t>
            </a:r>
            <a:endParaRPr sz="1400">
              <a:latin typeface="Arial MT"/>
              <a:cs typeface="Arial MT"/>
            </a:endParaRPr>
          </a:p>
        </p:txBody>
      </p:sp>
      <p:grpSp>
        <p:nvGrpSpPr>
          <p:cNvPr id="4" name="object 4"/>
          <p:cNvGrpSpPr/>
          <p:nvPr/>
        </p:nvGrpSpPr>
        <p:grpSpPr>
          <a:xfrm>
            <a:off x="0" y="3326968"/>
            <a:ext cx="4608195" cy="129539"/>
            <a:chOff x="0" y="3326968"/>
            <a:chExt cx="4608195" cy="129539"/>
          </a:xfrm>
        </p:grpSpPr>
        <p:sp>
          <p:nvSpPr>
            <p:cNvPr id="5" name="object 5"/>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6" name="object 6"/>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7" name="object 7"/>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9" name="object 9"/>
          <p:cNvSpPr txBox="1">
            <a:spLocks noGrp="1"/>
          </p:cNvSpPr>
          <p:nvPr>
            <p:ph type="dt" sz="half" idx="6"/>
          </p:nvPr>
        </p:nvSpPr>
        <p:spPr>
          <a:xfrm>
            <a:off x="1535976" y="3331253"/>
            <a:ext cx="1535976" cy="101309"/>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0" name="object 10"/>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1" name="object 11"/>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3</a:t>
            </a:fld>
            <a:r>
              <a:rPr spc="-15" dirty="0"/>
              <a:t> </a:t>
            </a:r>
            <a:r>
              <a:rPr dirty="0"/>
              <a:t>/</a:t>
            </a:r>
            <a:r>
              <a:rPr spc="-10" dirty="0"/>
              <a:t> </a:t>
            </a:r>
            <a:r>
              <a:rPr spc="-25" dirty="0"/>
              <a:t>21</a:t>
            </a:r>
          </a:p>
        </p:txBody>
      </p:sp>
      <p:sp>
        <p:nvSpPr>
          <p:cNvPr id="14" name="TextBox 13">
            <a:extLst>
              <a:ext uri="{FF2B5EF4-FFF2-40B4-BE49-F238E27FC236}">
                <a16:creationId xmlns:a16="http://schemas.microsoft.com/office/drawing/2014/main" id="{5D64D369-6114-6D53-04BD-253EA15D162B}"/>
              </a:ext>
            </a:extLst>
          </p:cNvPr>
          <p:cNvSpPr txBox="1"/>
          <p:nvPr/>
        </p:nvSpPr>
        <p:spPr>
          <a:xfrm>
            <a:off x="19050" y="332365"/>
            <a:ext cx="4522450" cy="2862322"/>
          </a:xfrm>
          <a:prstGeom prst="rect">
            <a:avLst/>
          </a:prstGeom>
          <a:noFill/>
        </p:spPr>
        <p:txBody>
          <a:bodyPr wrap="square">
            <a:spAutoFit/>
          </a:bodyPr>
          <a:lstStyle/>
          <a:p>
            <a:r>
              <a:rPr lang="en-US" sz="1000" dirty="0"/>
              <a:t>1.1 Overview</a:t>
            </a:r>
            <a:br>
              <a:rPr lang="en-US" sz="1000" dirty="0"/>
            </a:br>
            <a:r>
              <a:rPr lang="en-US" sz="1000" b="1" dirty="0"/>
              <a:t>What is it? </a:t>
            </a:r>
            <a:br>
              <a:rPr lang="en-US" sz="1000" dirty="0"/>
            </a:br>
            <a:r>
              <a:rPr lang="en-US" sz="1000" dirty="0"/>
              <a:t>This project uses Blockchain, a new technology, to help confirm if products are real without needing a central system. </a:t>
            </a:r>
            <a:br>
              <a:rPr lang="en-US" sz="1000" dirty="0"/>
            </a:br>
            <a:br>
              <a:rPr lang="en-US" sz="1000" dirty="0"/>
            </a:br>
            <a:r>
              <a:rPr lang="en-US" sz="1000" b="1" dirty="0"/>
              <a:t>How does it work? </a:t>
            </a:r>
            <a:br>
              <a:rPr lang="en-US" sz="1000" dirty="0"/>
            </a:br>
            <a:r>
              <a:rPr lang="en-US" sz="1000" dirty="0"/>
              <a:t>Blockchain ensures that once information is recorded, it cannot be changed by anyone.</a:t>
            </a:r>
            <a:br>
              <a:rPr lang="en-US" sz="1000" dirty="0"/>
            </a:br>
            <a:br>
              <a:rPr lang="en-US" sz="1000" dirty="0"/>
            </a:br>
            <a:r>
              <a:rPr lang="en-US" sz="1000" b="1" dirty="0"/>
              <a:t>Our Goal: </a:t>
            </a:r>
            <a:br>
              <a:rPr lang="en-US" sz="1000" dirty="0"/>
            </a:br>
            <a:r>
              <a:rPr lang="en-US" sz="1000" dirty="0"/>
              <a:t>We use Blockchain to create a system where customers can easily check if a product is genuine without needing a store to verify it.</a:t>
            </a:r>
            <a:br>
              <a:rPr lang="en-US" sz="1000" dirty="0"/>
            </a:br>
            <a:br>
              <a:rPr lang="en-US" sz="1000" dirty="0"/>
            </a:br>
            <a:r>
              <a:rPr lang="en-US" sz="1000" b="1" dirty="0"/>
              <a:t>Benefits: </a:t>
            </a:r>
            <a:br>
              <a:rPr lang="en-US" sz="1000" dirty="0"/>
            </a:br>
            <a:r>
              <a:rPr lang="en-US" sz="1000" dirty="0"/>
              <a:t>This system helps manufacturers and companies make their products harder to copy, building more trust with customers.  We built our system using the Ethereum blockchain to track every item's creation and journey, ensuring its authenticity</a:t>
            </a:r>
            <a:endParaRPr lang="en-IN" sz="1000" dirty="0"/>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9722B-C8BB-9784-28F2-75185BF2651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5D918E8-39CF-58AA-FE74-ED4F362A87CD}"/>
              </a:ext>
            </a:extLst>
          </p:cNvPr>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a:extLst>
              <a:ext uri="{FF2B5EF4-FFF2-40B4-BE49-F238E27FC236}">
                <a16:creationId xmlns:a16="http://schemas.microsoft.com/office/drawing/2014/main" id="{E19CFD32-A560-AF8D-129F-2BB616B160E8}"/>
              </a:ext>
            </a:extLst>
          </p:cNvPr>
          <p:cNvSpPr txBox="1"/>
          <p:nvPr/>
        </p:nvSpPr>
        <p:spPr>
          <a:xfrm>
            <a:off x="95300" y="45565"/>
            <a:ext cx="1793239" cy="244475"/>
          </a:xfrm>
          <a:prstGeom prst="rect">
            <a:avLst/>
          </a:prstGeom>
        </p:spPr>
        <p:txBody>
          <a:bodyPr vert="horz" wrap="square" lIns="0" tIns="17145" rIns="0" bIns="0" rtlCol="0">
            <a:spAutoFit/>
          </a:bodyPr>
          <a:lstStyle/>
          <a:p>
            <a:pPr marL="12700">
              <a:lnSpc>
                <a:spcPct val="100000"/>
              </a:lnSpc>
              <a:spcBef>
                <a:spcPts val="135"/>
              </a:spcBef>
            </a:pPr>
            <a:r>
              <a:rPr sz="1400" dirty="0">
                <a:solidFill>
                  <a:srgbClr val="FFFFFF"/>
                </a:solidFill>
                <a:latin typeface="Arial MT"/>
                <a:cs typeface="Arial MT"/>
              </a:rPr>
              <a:t>Objectives</a:t>
            </a:r>
            <a:r>
              <a:rPr sz="1400" spc="70" dirty="0">
                <a:solidFill>
                  <a:srgbClr val="FFFFFF"/>
                </a:solidFill>
                <a:latin typeface="Arial MT"/>
                <a:cs typeface="Arial MT"/>
              </a:rPr>
              <a:t> </a:t>
            </a:r>
            <a:r>
              <a:rPr sz="1400" dirty="0">
                <a:solidFill>
                  <a:srgbClr val="FFFFFF"/>
                </a:solidFill>
                <a:latin typeface="Arial MT"/>
                <a:cs typeface="Arial MT"/>
              </a:rPr>
              <a:t>and</a:t>
            </a:r>
            <a:r>
              <a:rPr sz="1400" spc="75" dirty="0">
                <a:solidFill>
                  <a:srgbClr val="FFFFFF"/>
                </a:solidFill>
                <a:latin typeface="Arial MT"/>
                <a:cs typeface="Arial MT"/>
              </a:rPr>
              <a:t> </a:t>
            </a:r>
            <a:r>
              <a:rPr sz="1400" spc="-10" dirty="0">
                <a:solidFill>
                  <a:srgbClr val="FFFFFF"/>
                </a:solidFill>
                <a:latin typeface="Arial MT"/>
                <a:cs typeface="Arial MT"/>
              </a:rPr>
              <a:t>Scope</a:t>
            </a:r>
            <a:endParaRPr sz="1400" dirty="0">
              <a:latin typeface="Arial MT"/>
              <a:cs typeface="Arial MT"/>
            </a:endParaRPr>
          </a:p>
        </p:txBody>
      </p:sp>
      <p:grpSp>
        <p:nvGrpSpPr>
          <p:cNvPr id="9" name="object 9">
            <a:extLst>
              <a:ext uri="{FF2B5EF4-FFF2-40B4-BE49-F238E27FC236}">
                <a16:creationId xmlns:a16="http://schemas.microsoft.com/office/drawing/2014/main" id="{520DB163-AA84-1015-BFFC-5D5661A87B44}"/>
              </a:ext>
            </a:extLst>
          </p:cNvPr>
          <p:cNvGrpSpPr/>
          <p:nvPr/>
        </p:nvGrpSpPr>
        <p:grpSpPr>
          <a:xfrm>
            <a:off x="0" y="3326968"/>
            <a:ext cx="4608195" cy="129539"/>
            <a:chOff x="0" y="3326968"/>
            <a:chExt cx="4608195" cy="129539"/>
          </a:xfrm>
        </p:grpSpPr>
        <p:sp>
          <p:nvSpPr>
            <p:cNvPr id="10" name="object 10">
              <a:extLst>
                <a:ext uri="{FF2B5EF4-FFF2-40B4-BE49-F238E27FC236}">
                  <a16:creationId xmlns:a16="http://schemas.microsoft.com/office/drawing/2014/main" id="{FF471C89-083D-A95E-457A-14B2182B2889}"/>
                </a:ext>
              </a:extLst>
            </p:cNvPr>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1" name="object 11">
              <a:extLst>
                <a:ext uri="{FF2B5EF4-FFF2-40B4-BE49-F238E27FC236}">
                  <a16:creationId xmlns:a16="http://schemas.microsoft.com/office/drawing/2014/main" id="{EAD75C2D-327B-D4BA-A30E-8E0EC2BFF0F9}"/>
                </a:ext>
              </a:extLst>
            </p:cNvPr>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2" name="object 12">
              <a:extLst>
                <a:ext uri="{FF2B5EF4-FFF2-40B4-BE49-F238E27FC236}">
                  <a16:creationId xmlns:a16="http://schemas.microsoft.com/office/drawing/2014/main" id="{D6777D34-A1A2-83F9-F5E4-5AED77719974}"/>
                </a:ext>
              </a:extLst>
            </p:cNvPr>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3" name="object 13">
            <a:extLst>
              <a:ext uri="{FF2B5EF4-FFF2-40B4-BE49-F238E27FC236}">
                <a16:creationId xmlns:a16="http://schemas.microsoft.com/office/drawing/2014/main" id="{4ABCA6C4-3F9A-09BB-F922-3B2221A6DE9A}"/>
              </a:ext>
            </a:extLst>
          </p:cNvPr>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4" name="object 14">
            <a:extLst>
              <a:ext uri="{FF2B5EF4-FFF2-40B4-BE49-F238E27FC236}">
                <a16:creationId xmlns:a16="http://schemas.microsoft.com/office/drawing/2014/main" id="{1A7459DA-B650-7608-0B52-C9EDFC6C60BC}"/>
              </a:ext>
            </a:extLst>
          </p:cNvPr>
          <p:cNvSpPr txBox="1">
            <a:spLocks noGrp="1"/>
          </p:cNvSpPr>
          <p:nvPr>
            <p:ph type="dt" sz="half" idx="6"/>
          </p:nvPr>
        </p:nvSpPr>
        <p:spPr>
          <a:xfrm>
            <a:off x="1535887" y="3331252"/>
            <a:ext cx="1536065"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5" name="object 15">
            <a:extLst>
              <a:ext uri="{FF2B5EF4-FFF2-40B4-BE49-F238E27FC236}">
                <a16:creationId xmlns:a16="http://schemas.microsoft.com/office/drawing/2014/main" id="{6881B11A-758D-9B61-23BF-A90095661922}"/>
              </a:ext>
            </a:extLst>
          </p:cNvPr>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6" name="object 16">
            <a:extLst>
              <a:ext uri="{FF2B5EF4-FFF2-40B4-BE49-F238E27FC236}">
                <a16:creationId xmlns:a16="http://schemas.microsoft.com/office/drawing/2014/main" id="{2948BC6B-22A2-2E01-5094-8A2E4C45DFC0}"/>
              </a:ext>
            </a:extLst>
          </p:cNvPr>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4</a:t>
            </a:fld>
            <a:r>
              <a:rPr spc="-15" dirty="0"/>
              <a:t> </a:t>
            </a:r>
            <a:r>
              <a:rPr dirty="0"/>
              <a:t>/</a:t>
            </a:r>
            <a:r>
              <a:rPr spc="-10" dirty="0"/>
              <a:t> </a:t>
            </a:r>
            <a:r>
              <a:rPr spc="-25" dirty="0"/>
              <a:t>21</a:t>
            </a:r>
          </a:p>
        </p:txBody>
      </p:sp>
      <p:sp>
        <p:nvSpPr>
          <p:cNvPr id="20" name="Rectangle 4">
            <a:extLst>
              <a:ext uri="{FF2B5EF4-FFF2-40B4-BE49-F238E27FC236}">
                <a16:creationId xmlns:a16="http://schemas.microsoft.com/office/drawing/2014/main" id="{8AF96470-A8FC-D22A-76E2-C14E3B88865B}"/>
              </a:ext>
            </a:extLst>
          </p:cNvPr>
          <p:cNvSpPr>
            <a:spLocks noChangeArrowheads="1"/>
          </p:cNvSpPr>
          <p:nvPr/>
        </p:nvSpPr>
        <p:spPr bwMode="auto">
          <a:xfrm>
            <a:off x="67179" y="511175"/>
            <a:ext cx="4476504"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1000" b="1" dirty="0">
                <a:latin typeface="Arial" panose="020B0604020202020204" pitchFamily="34" charset="0"/>
              </a:rPr>
              <a:t> OBJECTIVES</a:t>
            </a:r>
          </a:p>
          <a:p>
            <a:pPr lvl="0" algn="l" rtl="0" eaLnBrk="0" fontAlgn="base" hangingPunct="0">
              <a:spcBef>
                <a:spcPct val="0"/>
              </a:spcBef>
              <a:spcAft>
                <a:spcPct val="0"/>
              </a:spcAft>
            </a:pPr>
            <a:r>
              <a:rPr lang="en-US" altLang="en-US" sz="1000" b="1" dirty="0">
                <a:latin typeface="Arial" panose="020B0604020202020204" pitchFamily="34" charset="0"/>
              </a:rPr>
              <a:t>1.For Manufacturers:</a:t>
            </a:r>
            <a:r>
              <a:rPr lang="en-US" altLang="en-US" sz="1000" dirty="0">
                <a:latin typeface="Arial" panose="020B0604020202020204" pitchFamily="34" charset="0"/>
              </a:rPr>
              <a:t> </a:t>
            </a:r>
          </a:p>
          <a:p>
            <a:pPr lvl="0" algn="l" rtl="0" eaLnBrk="0" fontAlgn="base" hangingPunct="0">
              <a:spcBef>
                <a:spcPct val="0"/>
              </a:spcBef>
              <a:spcAft>
                <a:spcPct val="0"/>
              </a:spcAft>
              <a:buFontTx/>
              <a:buChar char="•"/>
            </a:pPr>
            <a:r>
              <a:rPr lang="en-US" altLang="en-US" sz="1000" dirty="0">
                <a:latin typeface="Arial" panose="020B0604020202020204" pitchFamily="34" charset="0"/>
              </a:rPr>
              <a:t>   Create a secure platform to manage seller registrations. </a:t>
            </a:r>
          </a:p>
          <a:p>
            <a:pPr lvl="0" algn="l" rtl="0" eaLnBrk="0" fontAlgn="base" hangingPunct="0">
              <a:spcBef>
                <a:spcPct val="0"/>
              </a:spcBef>
              <a:spcAft>
                <a:spcPct val="0"/>
              </a:spcAft>
              <a:buFontTx/>
              <a:buChar char="•"/>
            </a:pPr>
            <a:r>
              <a:rPr lang="en-US" altLang="en-US" sz="1000" dirty="0">
                <a:latin typeface="Arial" panose="020B0604020202020204" pitchFamily="34" charset="0"/>
              </a:rPr>
              <a:t>   </a:t>
            </a:r>
            <a:r>
              <a:rPr lang="en-US" sz="1000" dirty="0"/>
              <a:t>See live sales to make sure everyone is doing their job right.</a:t>
            </a:r>
            <a:endParaRPr lang="en-US" altLang="en-US" sz="1000" dirty="0">
              <a:latin typeface="Arial" panose="020B0604020202020204" pitchFamily="34" charset="0"/>
            </a:endParaRPr>
          </a:p>
          <a:p>
            <a:pPr lvl="0" algn="l" rtl="0" eaLnBrk="0" fontAlgn="base" hangingPunct="0">
              <a:spcBef>
                <a:spcPct val="0"/>
              </a:spcBef>
              <a:spcAft>
                <a:spcPct val="0"/>
              </a:spcAft>
              <a:buFontTx/>
              <a:buChar char="•"/>
            </a:pPr>
            <a:r>
              <a:rPr lang="en-US" altLang="en-US" sz="1000" dirty="0">
                <a:latin typeface="Arial" panose="020B0604020202020204" pitchFamily="34" charset="0"/>
              </a:rPr>
              <a:t>   Allow consumers to check product authenticity using secured QR code.</a:t>
            </a:r>
          </a:p>
          <a:p>
            <a:pPr lvl="0" algn="l" rtl="0" eaLnBrk="0" fontAlgn="base" hangingPunct="0">
              <a:spcBef>
                <a:spcPct val="0"/>
              </a:spcBef>
              <a:spcAft>
                <a:spcPct val="0"/>
              </a:spcAft>
              <a:buFontTx/>
              <a:buChar char="•"/>
            </a:pPr>
            <a:endParaRPr lang="en-US" altLang="en-US" sz="1000" dirty="0">
              <a:latin typeface="Arial" panose="020B0604020202020204" pitchFamily="34" charset="0"/>
            </a:endParaRPr>
          </a:p>
          <a:p>
            <a:pPr lvl="0" algn="l" rtl="0" eaLnBrk="0" fontAlgn="base" hangingPunct="0">
              <a:spcBef>
                <a:spcPct val="0"/>
              </a:spcBef>
              <a:spcAft>
                <a:spcPct val="0"/>
              </a:spcAft>
            </a:pPr>
            <a:r>
              <a:rPr lang="en-US" altLang="en-US" sz="1000" b="1" dirty="0">
                <a:latin typeface="Arial" panose="020B0604020202020204" pitchFamily="34" charset="0"/>
              </a:rPr>
              <a:t>2.For Sellers/Retailers:</a:t>
            </a:r>
            <a:endParaRPr lang="en-US" altLang="en-US" sz="1000" dirty="0">
              <a:latin typeface="Arial" panose="020B0604020202020204" pitchFamily="34" charset="0"/>
            </a:endParaRPr>
          </a:p>
          <a:p>
            <a:pPr lvl="0" algn="l" rtl="0" eaLnBrk="0" fontAlgn="base" hangingPunct="0">
              <a:spcBef>
                <a:spcPct val="0"/>
              </a:spcBef>
              <a:spcAft>
                <a:spcPct val="0"/>
              </a:spcAft>
              <a:buFontTx/>
              <a:buChar char="•"/>
            </a:pPr>
            <a:r>
              <a:rPr lang="en-US" altLang="en-US" sz="1000" dirty="0">
                <a:latin typeface="Arial" panose="020B0604020202020204" pitchFamily="34" charset="0"/>
              </a:rPr>
              <a:t>   </a:t>
            </a:r>
            <a:r>
              <a:rPr lang="en-US" sz="1000" dirty="0"/>
              <a:t>Sellers can lock their info with a secret username and password</a:t>
            </a:r>
            <a:r>
              <a:rPr lang="en-US" altLang="en-US" sz="1000" dirty="0">
                <a:latin typeface="Arial" panose="020B0604020202020204" pitchFamily="34" charset="0"/>
              </a:rPr>
              <a:t>. </a:t>
            </a:r>
          </a:p>
          <a:p>
            <a:pPr lvl="0" algn="l" rtl="0" eaLnBrk="0" fontAlgn="base" hangingPunct="0">
              <a:spcBef>
                <a:spcPct val="0"/>
              </a:spcBef>
              <a:spcAft>
                <a:spcPct val="0"/>
              </a:spcAft>
              <a:buFontTx/>
              <a:buChar char="•"/>
            </a:pPr>
            <a:r>
              <a:rPr lang="en-US" altLang="en-US" sz="1000" dirty="0">
                <a:latin typeface="Arial" panose="020B0604020202020204" pitchFamily="34" charset="0"/>
              </a:rPr>
              <a:t>   </a:t>
            </a:r>
            <a:r>
              <a:rPr lang="en-US" sz="1000" dirty="0"/>
              <a:t>Allow sellers/retailers to update sales records.</a:t>
            </a:r>
          </a:p>
          <a:p>
            <a:pPr lvl="0" algn="l" rtl="0" eaLnBrk="0" fontAlgn="base" hangingPunct="0">
              <a:spcBef>
                <a:spcPct val="0"/>
              </a:spcBef>
              <a:spcAft>
                <a:spcPct val="0"/>
              </a:spcAft>
              <a:buFontTx/>
              <a:buChar char="•"/>
            </a:pPr>
            <a:r>
              <a:rPr lang="en-US" altLang="en-US" sz="1000" dirty="0">
                <a:latin typeface="Arial" panose="020B0604020202020204" pitchFamily="34" charset="0"/>
              </a:rPr>
              <a:t>   </a:t>
            </a:r>
            <a:r>
              <a:rPr lang="en-US" sz="1000" dirty="0"/>
              <a:t>Give full access to product details and sales results.</a:t>
            </a:r>
          </a:p>
          <a:p>
            <a:pPr lvl="0" algn="l" rtl="0" eaLnBrk="0" fontAlgn="base" hangingPunct="0">
              <a:spcBef>
                <a:spcPct val="0"/>
              </a:spcBef>
              <a:spcAft>
                <a:spcPct val="0"/>
              </a:spcAft>
              <a:buFontTx/>
              <a:buChar char="•"/>
            </a:pPr>
            <a:endParaRPr lang="en-US" altLang="en-US" sz="1000" b="1" dirty="0">
              <a:latin typeface="Arial" panose="020B0604020202020204" pitchFamily="34" charset="0"/>
            </a:endParaRPr>
          </a:p>
          <a:p>
            <a:pPr lvl="0" algn="l" rtl="0" eaLnBrk="0" fontAlgn="base" hangingPunct="0">
              <a:spcBef>
                <a:spcPct val="0"/>
              </a:spcBef>
              <a:spcAft>
                <a:spcPct val="0"/>
              </a:spcAft>
            </a:pPr>
            <a:r>
              <a:rPr lang="en-US" altLang="en-US" sz="1000" b="1" dirty="0">
                <a:latin typeface="Arial" panose="020B0604020202020204" pitchFamily="34" charset="0"/>
              </a:rPr>
              <a:t>3.For Consumers:</a:t>
            </a:r>
            <a:r>
              <a:rPr lang="en-US" altLang="en-US" sz="1000" dirty="0">
                <a:latin typeface="Arial" panose="020B0604020202020204" pitchFamily="34" charset="0"/>
              </a:rPr>
              <a:t> </a:t>
            </a:r>
          </a:p>
          <a:p>
            <a:pPr lvl="0" algn="l" rtl="0" eaLnBrk="0" fontAlgn="base" hangingPunct="0">
              <a:spcBef>
                <a:spcPct val="0"/>
              </a:spcBef>
              <a:spcAft>
                <a:spcPct val="0"/>
              </a:spcAft>
              <a:buFontTx/>
              <a:buChar char="•"/>
            </a:pPr>
            <a:r>
              <a:rPr lang="en-US" altLang="en-US" sz="1000" dirty="0">
                <a:latin typeface="Arial" panose="020B0604020202020204" pitchFamily="34" charset="0"/>
              </a:rPr>
              <a:t>   Help consumers verify if sellers are real and if products are in stock. </a:t>
            </a:r>
          </a:p>
          <a:p>
            <a:pPr lvl="0" algn="l" rtl="0" eaLnBrk="0" fontAlgn="base" hangingPunct="0">
              <a:spcBef>
                <a:spcPct val="0"/>
              </a:spcBef>
              <a:spcAft>
                <a:spcPct val="0"/>
              </a:spcAft>
              <a:buFontTx/>
              <a:buChar char="•"/>
            </a:pPr>
            <a:r>
              <a:rPr lang="en-US" altLang="en-US" sz="1000" dirty="0">
                <a:latin typeface="Arial" panose="020B0604020202020204" pitchFamily="34" charset="0"/>
              </a:rPr>
              <a:t>   Enable consumers to access their purchase history and product status. </a:t>
            </a:r>
          </a:p>
          <a:p>
            <a:pPr lvl="0" algn="l" rtl="0" eaLnBrk="0" fontAlgn="base" hangingPunct="0">
              <a:spcBef>
                <a:spcPct val="0"/>
              </a:spcBef>
              <a:spcAft>
                <a:spcPct val="0"/>
              </a:spcAft>
              <a:buFontTx/>
              <a:buChar char="•"/>
            </a:pPr>
            <a:r>
              <a:rPr lang="en-US" altLang="en-US" sz="1000" dirty="0">
                <a:latin typeface="Arial" panose="020B0604020202020204" pitchFamily="34" charset="0"/>
              </a:rPr>
              <a:t>   Increase transparency and trust-worthiness with the customers.</a:t>
            </a:r>
            <a:endParaRPr lang="en-IN" sz="1000" dirty="0"/>
          </a:p>
        </p:txBody>
      </p:sp>
    </p:spTree>
    <p:extLst>
      <p:ext uri="{BB962C8B-B14F-4D97-AF65-F5344CB8AC3E}">
        <p14:creationId xmlns:p14="http://schemas.microsoft.com/office/powerpoint/2010/main" val="3344571324"/>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p:nvPr/>
        </p:nvSpPr>
        <p:spPr>
          <a:xfrm>
            <a:off x="95300" y="45565"/>
            <a:ext cx="1793239" cy="244475"/>
          </a:xfrm>
          <a:prstGeom prst="rect">
            <a:avLst/>
          </a:prstGeom>
        </p:spPr>
        <p:txBody>
          <a:bodyPr vert="horz" wrap="square" lIns="0" tIns="17145" rIns="0" bIns="0" rtlCol="0">
            <a:spAutoFit/>
          </a:bodyPr>
          <a:lstStyle/>
          <a:p>
            <a:pPr marL="12700">
              <a:lnSpc>
                <a:spcPct val="100000"/>
              </a:lnSpc>
              <a:spcBef>
                <a:spcPts val="135"/>
              </a:spcBef>
            </a:pPr>
            <a:r>
              <a:rPr sz="1400" dirty="0">
                <a:solidFill>
                  <a:srgbClr val="FFFFFF"/>
                </a:solidFill>
                <a:latin typeface="Arial MT"/>
                <a:cs typeface="Arial MT"/>
              </a:rPr>
              <a:t>Objectives</a:t>
            </a:r>
            <a:r>
              <a:rPr sz="1400" spc="70" dirty="0">
                <a:solidFill>
                  <a:srgbClr val="FFFFFF"/>
                </a:solidFill>
                <a:latin typeface="Arial MT"/>
                <a:cs typeface="Arial MT"/>
              </a:rPr>
              <a:t> </a:t>
            </a:r>
            <a:r>
              <a:rPr sz="1400" dirty="0">
                <a:solidFill>
                  <a:srgbClr val="FFFFFF"/>
                </a:solidFill>
                <a:latin typeface="Arial MT"/>
                <a:cs typeface="Arial MT"/>
              </a:rPr>
              <a:t>and</a:t>
            </a:r>
            <a:r>
              <a:rPr sz="1400" spc="75" dirty="0">
                <a:solidFill>
                  <a:srgbClr val="FFFFFF"/>
                </a:solidFill>
                <a:latin typeface="Arial MT"/>
                <a:cs typeface="Arial MT"/>
              </a:rPr>
              <a:t> </a:t>
            </a:r>
            <a:r>
              <a:rPr sz="1400" spc="-10" dirty="0">
                <a:solidFill>
                  <a:srgbClr val="FFFFFF"/>
                </a:solidFill>
                <a:latin typeface="Arial MT"/>
                <a:cs typeface="Arial MT"/>
              </a:rPr>
              <a:t>Scope</a:t>
            </a:r>
            <a:endParaRPr sz="1400" dirty="0">
              <a:latin typeface="Arial MT"/>
              <a:cs typeface="Arial MT"/>
            </a:endParaRPr>
          </a:p>
        </p:txBody>
      </p:sp>
      <p:grpSp>
        <p:nvGrpSpPr>
          <p:cNvPr id="9" name="object 9"/>
          <p:cNvGrpSpPr/>
          <p:nvPr/>
        </p:nvGrpSpPr>
        <p:grpSpPr>
          <a:xfrm>
            <a:off x="0" y="3326968"/>
            <a:ext cx="4608195" cy="129539"/>
            <a:chOff x="0" y="3326968"/>
            <a:chExt cx="4608195" cy="129539"/>
          </a:xfrm>
        </p:grpSpPr>
        <p:sp>
          <p:nvSpPr>
            <p:cNvPr id="10" name="object 10"/>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1" name="object 11"/>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dirty="0"/>
            </a:p>
          </p:txBody>
        </p:sp>
        <p:sp>
          <p:nvSpPr>
            <p:cNvPr id="12" name="object 12"/>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3" name="object 13"/>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4" name="object 14"/>
          <p:cNvSpPr txBox="1">
            <a:spLocks noGrp="1"/>
          </p:cNvSpPr>
          <p:nvPr>
            <p:ph type="dt" sz="half" idx="6"/>
          </p:nvPr>
        </p:nvSpPr>
        <p:spPr>
          <a:xfrm>
            <a:off x="1535976" y="3331252"/>
            <a:ext cx="1535976"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5" name="object 15"/>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6" name="object 16"/>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5</a:t>
            </a:fld>
            <a:r>
              <a:rPr spc="-15" dirty="0"/>
              <a:t> </a:t>
            </a:r>
            <a:r>
              <a:rPr dirty="0"/>
              <a:t>/</a:t>
            </a:r>
            <a:r>
              <a:rPr spc="-10" dirty="0"/>
              <a:t> </a:t>
            </a:r>
            <a:r>
              <a:rPr spc="-25" dirty="0"/>
              <a:t>21</a:t>
            </a:r>
          </a:p>
        </p:txBody>
      </p:sp>
      <p:sp>
        <p:nvSpPr>
          <p:cNvPr id="20" name="Rectangle 4">
            <a:extLst>
              <a:ext uri="{FF2B5EF4-FFF2-40B4-BE49-F238E27FC236}">
                <a16:creationId xmlns:a16="http://schemas.microsoft.com/office/drawing/2014/main" id="{097FD820-F48A-6CDA-9AA2-7761ACBF2915}"/>
              </a:ext>
            </a:extLst>
          </p:cNvPr>
          <p:cNvSpPr>
            <a:spLocks noChangeArrowheads="1"/>
          </p:cNvSpPr>
          <p:nvPr/>
        </p:nvSpPr>
        <p:spPr bwMode="auto">
          <a:xfrm>
            <a:off x="95300" y="418888"/>
            <a:ext cx="44195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Project Scope</a:t>
            </a:r>
          </a:p>
          <a:p>
            <a:pPr marL="171450" indent="-171450">
              <a:buFont typeface="Arial" panose="020B0604020202020204" pitchFamily="34" charset="0"/>
              <a:buChar char="•"/>
            </a:pPr>
            <a:r>
              <a:rPr lang="en-US" sz="1000" dirty="0"/>
              <a:t>Apply a blockchain + QR code solution specifically to luxury products.</a:t>
            </a:r>
          </a:p>
          <a:p>
            <a:br>
              <a:rPr lang="en-US" sz="1000" dirty="0"/>
            </a:br>
            <a:endParaRPr lang="en-US" sz="1000" dirty="0"/>
          </a:p>
          <a:p>
            <a:pPr marL="171450" indent="-171450">
              <a:buFont typeface="Arial" panose="020B0604020202020204" pitchFamily="34" charset="0"/>
              <a:buChar char="•"/>
            </a:pPr>
            <a:r>
              <a:rPr lang="en-US" sz="1000" dirty="0"/>
              <a:t>Cover the entire supply chain: manufacturing, shipping, retail, and customer verification.</a:t>
            </a:r>
          </a:p>
          <a:p>
            <a:br>
              <a:rPr lang="en-US" sz="1000" dirty="0"/>
            </a:br>
            <a:endParaRPr lang="en-US" sz="1000" dirty="0"/>
          </a:p>
          <a:p>
            <a:pPr marL="171450" indent="-171450">
              <a:buFont typeface="Arial" panose="020B0604020202020204" pitchFamily="34" charset="0"/>
              <a:buChar char="•"/>
            </a:pPr>
            <a:r>
              <a:rPr lang="en-US" sz="1000" dirty="0"/>
              <a:t>Enable brands to tag each luxury item with a unique, scannable identity.</a:t>
            </a:r>
          </a:p>
          <a:p>
            <a:br>
              <a:rPr lang="en-US" sz="1000" dirty="0"/>
            </a:br>
            <a:endParaRPr lang="en-US" sz="1000" dirty="0"/>
          </a:p>
          <a:p>
            <a:pPr marL="171450" indent="-171450">
              <a:buFont typeface="Arial" panose="020B0604020202020204" pitchFamily="34" charset="0"/>
              <a:buChar char="•"/>
            </a:pPr>
            <a:r>
              <a:rPr lang="en-US" sz="1000" dirty="0"/>
              <a:t>Ensure transparency and traceability in every stage of a product’s journey.</a:t>
            </a:r>
          </a:p>
          <a:p>
            <a:br>
              <a:rPr lang="en-US" sz="1000" dirty="0"/>
            </a:br>
            <a:endParaRPr lang="en-US" sz="1000" dirty="0"/>
          </a:p>
          <a:p>
            <a:pPr marL="171450" indent="-171450">
              <a:buFont typeface="Arial" panose="020B0604020202020204" pitchFamily="34" charset="0"/>
              <a:buChar char="•"/>
            </a:pPr>
            <a:r>
              <a:rPr lang="en-US" sz="1000" dirty="0"/>
              <a:t>Help customers verify authenticity before purchase—instantly and securely.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p:nvPr/>
        </p:nvSpPr>
        <p:spPr>
          <a:xfrm>
            <a:off x="95300" y="45565"/>
            <a:ext cx="1581785" cy="244475"/>
          </a:xfrm>
          <a:prstGeom prst="rect">
            <a:avLst/>
          </a:prstGeom>
        </p:spPr>
        <p:txBody>
          <a:bodyPr vert="horz" wrap="square" lIns="0" tIns="17145" rIns="0" bIns="0" rtlCol="0">
            <a:spAutoFit/>
          </a:bodyPr>
          <a:lstStyle/>
          <a:p>
            <a:pPr marL="12700">
              <a:lnSpc>
                <a:spcPct val="100000"/>
              </a:lnSpc>
              <a:spcBef>
                <a:spcPts val="135"/>
              </a:spcBef>
            </a:pPr>
            <a:r>
              <a:rPr sz="1400" dirty="0">
                <a:solidFill>
                  <a:srgbClr val="FFFFFF"/>
                </a:solidFill>
                <a:latin typeface="Arial MT"/>
                <a:cs typeface="Arial MT"/>
              </a:rPr>
              <a:t>Problem</a:t>
            </a:r>
            <a:r>
              <a:rPr sz="1400" spc="75" dirty="0">
                <a:solidFill>
                  <a:srgbClr val="FFFFFF"/>
                </a:solidFill>
                <a:latin typeface="Arial MT"/>
                <a:cs typeface="Arial MT"/>
              </a:rPr>
              <a:t> </a:t>
            </a:r>
            <a:r>
              <a:rPr sz="1400" spc="-10" dirty="0">
                <a:solidFill>
                  <a:srgbClr val="FFFFFF"/>
                </a:solidFill>
                <a:latin typeface="Arial MT"/>
                <a:cs typeface="Arial MT"/>
              </a:rPr>
              <a:t>Statement</a:t>
            </a:r>
            <a:endParaRPr sz="1400">
              <a:latin typeface="Arial MT"/>
              <a:cs typeface="Arial MT"/>
            </a:endParaRPr>
          </a:p>
        </p:txBody>
      </p:sp>
      <p:sp>
        <p:nvSpPr>
          <p:cNvPr id="5" name="object 5"/>
          <p:cNvSpPr txBox="1"/>
          <p:nvPr/>
        </p:nvSpPr>
        <p:spPr>
          <a:xfrm>
            <a:off x="346366" y="526739"/>
            <a:ext cx="3711284" cy="1481175"/>
          </a:xfrm>
          <a:prstGeom prst="rect">
            <a:avLst/>
          </a:prstGeom>
        </p:spPr>
        <p:txBody>
          <a:bodyPr vert="horz" wrap="square" lIns="0" tIns="11430" rIns="0" bIns="0" rtlCol="0">
            <a:spAutoFit/>
          </a:bodyPr>
          <a:lstStyle/>
          <a:p>
            <a:pPr marL="184150" indent="-171450">
              <a:lnSpc>
                <a:spcPct val="100000"/>
              </a:lnSpc>
              <a:spcBef>
                <a:spcPts val="90"/>
              </a:spcBef>
              <a:buFont typeface="Arial" panose="020B0604020202020204" pitchFamily="34" charset="0"/>
              <a:buChar char="•"/>
            </a:pPr>
            <a:r>
              <a:rPr sz="1100" b="1" dirty="0">
                <a:latin typeface="Arial MT"/>
                <a:cs typeface="Arial MT"/>
              </a:rPr>
              <a:t>Problem</a:t>
            </a:r>
            <a:r>
              <a:rPr sz="1100" b="1" spc="-75" dirty="0">
                <a:latin typeface="Arial MT"/>
                <a:cs typeface="Arial MT"/>
              </a:rPr>
              <a:t> </a:t>
            </a:r>
            <a:r>
              <a:rPr sz="1100" b="1" spc="-10" dirty="0">
                <a:latin typeface="Arial MT"/>
                <a:cs typeface="Arial MT"/>
              </a:rPr>
              <a:t>Statement</a:t>
            </a:r>
            <a:endParaRPr lang="en-US" sz="1100" b="1" spc="-10" dirty="0">
              <a:latin typeface="Arial MT"/>
              <a:cs typeface="Arial MT"/>
            </a:endParaRPr>
          </a:p>
          <a:p>
            <a:pPr marL="12700">
              <a:lnSpc>
                <a:spcPct val="100000"/>
              </a:lnSpc>
              <a:spcBef>
                <a:spcPts val="90"/>
              </a:spcBef>
            </a:pPr>
            <a:endParaRPr lang="en-US" sz="1100" spc="-10" dirty="0">
              <a:latin typeface="Arial MT"/>
              <a:cs typeface="Arial MT"/>
            </a:endParaRPr>
          </a:p>
          <a:p>
            <a:pPr marL="12700" algn="just">
              <a:lnSpc>
                <a:spcPct val="100000"/>
              </a:lnSpc>
              <a:spcBef>
                <a:spcPts val="90"/>
              </a:spcBef>
            </a:pPr>
            <a:r>
              <a:rPr lang="en-US" sz="1000" dirty="0"/>
              <a:t>To develop a blockchain-based anti-counterfeiting framework that enhances supply chain transparency, traceability, and data integrity to tackle counterfeiting challenges across </a:t>
            </a:r>
            <a:r>
              <a:rPr lang="en-US" sz="1000" dirty="0">
                <a:latin typeface="Arial" panose="020B0604020202020204" pitchFamily="34" charset="0"/>
                <a:cs typeface="Arial" panose="020B0604020202020204" pitchFamily="34" charset="0"/>
              </a:rPr>
              <a:t>industries</a:t>
            </a:r>
            <a:r>
              <a:rPr lang="en-US" sz="1000" dirty="0"/>
              <a:t>, while addressing scalability, privacy, implementation costs, and user adoption to restore trust among consumers and manufacturers.</a:t>
            </a:r>
            <a:endParaRPr lang="en-US" sz="1000" spc="-10" dirty="0">
              <a:latin typeface="Arial MT"/>
              <a:cs typeface="Arial MT"/>
            </a:endParaRPr>
          </a:p>
          <a:p>
            <a:pPr marL="12700">
              <a:lnSpc>
                <a:spcPct val="100000"/>
              </a:lnSpc>
              <a:spcBef>
                <a:spcPts val="90"/>
              </a:spcBef>
            </a:pPr>
            <a:endParaRPr lang="en-US" sz="1100" spc="-10" dirty="0">
              <a:latin typeface="Arial MT"/>
              <a:cs typeface="Arial MT"/>
            </a:endParaRPr>
          </a:p>
        </p:txBody>
      </p:sp>
      <p:grpSp>
        <p:nvGrpSpPr>
          <p:cNvPr id="6" name="object 6"/>
          <p:cNvGrpSpPr/>
          <p:nvPr/>
        </p:nvGrpSpPr>
        <p:grpSpPr>
          <a:xfrm>
            <a:off x="0" y="3326968"/>
            <a:ext cx="4608195" cy="129539"/>
            <a:chOff x="0" y="3326968"/>
            <a:chExt cx="4608195" cy="129539"/>
          </a:xfrm>
        </p:grpSpPr>
        <p:sp>
          <p:nvSpPr>
            <p:cNvPr id="7" name="object 7"/>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9" name="object 9"/>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1" name="object 11"/>
          <p:cNvSpPr txBox="1">
            <a:spLocks noGrp="1"/>
          </p:cNvSpPr>
          <p:nvPr>
            <p:ph type="dt" sz="half" idx="6"/>
          </p:nvPr>
        </p:nvSpPr>
        <p:spPr>
          <a:xfrm>
            <a:off x="1535976" y="3331252"/>
            <a:ext cx="1535976"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2" name="object 12"/>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3" name="object 13"/>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6</a:t>
            </a:fld>
            <a:r>
              <a:rPr spc="-15" dirty="0"/>
              <a:t> </a:t>
            </a:r>
            <a:r>
              <a:rPr dirty="0"/>
              <a:t>/</a:t>
            </a:r>
            <a:r>
              <a:rPr spc="-10" dirty="0"/>
              <a:t> </a:t>
            </a:r>
            <a:r>
              <a:rPr spc="-25" dirty="0"/>
              <a:t>21</a:t>
            </a: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p:nvPr/>
        </p:nvSpPr>
        <p:spPr>
          <a:xfrm>
            <a:off x="95300" y="45565"/>
            <a:ext cx="1783080" cy="244475"/>
          </a:xfrm>
          <a:prstGeom prst="rect">
            <a:avLst/>
          </a:prstGeom>
        </p:spPr>
        <p:txBody>
          <a:bodyPr vert="horz" wrap="square" lIns="0" tIns="17145" rIns="0" bIns="0" rtlCol="0">
            <a:spAutoFit/>
          </a:bodyPr>
          <a:lstStyle/>
          <a:p>
            <a:pPr marL="12700">
              <a:lnSpc>
                <a:spcPct val="100000"/>
              </a:lnSpc>
              <a:spcBef>
                <a:spcPts val="135"/>
              </a:spcBef>
            </a:pPr>
            <a:r>
              <a:rPr sz="1400" dirty="0">
                <a:solidFill>
                  <a:srgbClr val="FFFFFF"/>
                </a:solidFill>
                <a:latin typeface="Arial MT"/>
                <a:cs typeface="Arial MT"/>
              </a:rPr>
              <a:t>Literature</a:t>
            </a:r>
            <a:r>
              <a:rPr sz="1400" spc="105" dirty="0">
                <a:solidFill>
                  <a:srgbClr val="FFFFFF"/>
                </a:solidFill>
                <a:latin typeface="Arial MT"/>
                <a:cs typeface="Arial MT"/>
              </a:rPr>
              <a:t> </a:t>
            </a:r>
            <a:r>
              <a:rPr sz="1400" spc="-10" dirty="0">
                <a:solidFill>
                  <a:srgbClr val="FFFFFF"/>
                </a:solidFill>
                <a:latin typeface="Arial MT"/>
                <a:cs typeface="Arial MT"/>
              </a:rPr>
              <a:t>Survey(1/2)</a:t>
            </a:r>
            <a:endParaRPr sz="1400">
              <a:latin typeface="Arial MT"/>
              <a:cs typeface="Arial MT"/>
            </a:endParaRPr>
          </a:p>
        </p:txBody>
      </p:sp>
      <p:sp>
        <p:nvSpPr>
          <p:cNvPr id="5" name="object 5"/>
          <p:cNvSpPr txBox="1"/>
          <p:nvPr/>
        </p:nvSpPr>
        <p:spPr>
          <a:xfrm>
            <a:off x="1529951" y="3087061"/>
            <a:ext cx="1467485" cy="177800"/>
          </a:xfrm>
          <a:prstGeom prst="rect">
            <a:avLst/>
          </a:prstGeom>
        </p:spPr>
        <p:txBody>
          <a:bodyPr vert="horz" wrap="square" lIns="0" tIns="12065" rIns="0" bIns="0" rtlCol="0">
            <a:spAutoFit/>
          </a:bodyPr>
          <a:lstStyle/>
          <a:p>
            <a:pPr marL="12700">
              <a:lnSpc>
                <a:spcPct val="100000"/>
              </a:lnSpc>
              <a:spcBef>
                <a:spcPts val="95"/>
              </a:spcBef>
            </a:pPr>
            <a:r>
              <a:rPr sz="1000" spc="-25" dirty="0">
                <a:latin typeface="Arial MT"/>
                <a:cs typeface="Arial MT"/>
              </a:rPr>
              <a:t>Table </a:t>
            </a:r>
            <a:r>
              <a:rPr sz="1000" dirty="0">
                <a:latin typeface="Arial MT"/>
                <a:cs typeface="Arial MT"/>
              </a:rPr>
              <a:t>1:-Literature</a:t>
            </a:r>
            <a:r>
              <a:rPr sz="1000" spc="-20" dirty="0">
                <a:latin typeface="Arial MT"/>
                <a:cs typeface="Arial MT"/>
              </a:rPr>
              <a:t> </a:t>
            </a:r>
            <a:r>
              <a:rPr sz="1000" spc="-10" dirty="0">
                <a:latin typeface="Arial MT"/>
                <a:cs typeface="Arial MT"/>
              </a:rPr>
              <a:t>Survey</a:t>
            </a:r>
            <a:endParaRPr sz="1000">
              <a:latin typeface="Arial MT"/>
              <a:cs typeface="Arial MT"/>
            </a:endParaRPr>
          </a:p>
        </p:txBody>
      </p:sp>
      <p:grpSp>
        <p:nvGrpSpPr>
          <p:cNvPr id="6" name="object 6"/>
          <p:cNvGrpSpPr/>
          <p:nvPr/>
        </p:nvGrpSpPr>
        <p:grpSpPr>
          <a:xfrm>
            <a:off x="0" y="3326968"/>
            <a:ext cx="4608195" cy="129539"/>
            <a:chOff x="0" y="3326968"/>
            <a:chExt cx="4608195" cy="129539"/>
          </a:xfrm>
        </p:grpSpPr>
        <p:sp>
          <p:nvSpPr>
            <p:cNvPr id="7" name="object 7"/>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9" name="object 9"/>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1" name="object 11"/>
          <p:cNvSpPr txBox="1">
            <a:spLocks noGrp="1"/>
          </p:cNvSpPr>
          <p:nvPr>
            <p:ph type="dt" sz="half" idx="6"/>
          </p:nvPr>
        </p:nvSpPr>
        <p:spPr>
          <a:xfrm>
            <a:off x="1529950" y="3331252"/>
            <a:ext cx="1536065"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2" name="object 12"/>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3" name="object 13"/>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7</a:t>
            </a:fld>
            <a:r>
              <a:rPr spc="-15" dirty="0"/>
              <a:t> </a:t>
            </a:r>
            <a:r>
              <a:rPr dirty="0"/>
              <a:t>/</a:t>
            </a:r>
            <a:r>
              <a:rPr spc="-10" dirty="0"/>
              <a:t> </a:t>
            </a:r>
            <a:r>
              <a:rPr spc="-25" dirty="0"/>
              <a:t>21</a:t>
            </a:r>
          </a:p>
        </p:txBody>
      </p:sp>
      <p:graphicFrame>
        <p:nvGraphicFramePr>
          <p:cNvPr id="14" name="Table 13">
            <a:extLst>
              <a:ext uri="{FF2B5EF4-FFF2-40B4-BE49-F238E27FC236}">
                <a16:creationId xmlns:a16="http://schemas.microsoft.com/office/drawing/2014/main" id="{748FA0DA-DCAF-948F-6AFA-9E57BDC56FF2}"/>
              </a:ext>
            </a:extLst>
          </p:cNvPr>
          <p:cNvGraphicFramePr>
            <a:graphicFrameLocks noGrp="1"/>
          </p:cNvGraphicFramePr>
          <p:nvPr>
            <p:extLst>
              <p:ext uri="{D42A27DB-BD31-4B8C-83A1-F6EECF244321}">
                <p14:modId xmlns:p14="http://schemas.microsoft.com/office/powerpoint/2010/main" val="1904717203"/>
              </p:ext>
            </p:extLst>
          </p:nvPr>
        </p:nvGraphicFramePr>
        <p:xfrm>
          <a:off x="92017" y="750587"/>
          <a:ext cx="4422833" cy="2316480"/>
        </p:xfrm>
        <a:graphic>
          <a:graphicData uri="http://schemas.openxmlformats.org/drawingml/2006/table">
            <a:tbl>
              <a:tblPr firstRow="1" bandRow="1">
                <a:tableStyleId>{5940675A-B579-460E-94D1-54222C63F5DA}</a:tableStyleId>
              </a:tblPr>
              <a:tblGrid>
                <a:gridCol w="1085838">
                  <a:extLst>
                    <a:ext uri="{9D8B030D-6E8A-4147-A177-3AD203B41FA5}">
                      <a16:colId xmlns:a16="http://schemas.microsoft.com/office/drawing/2014/main" val="2836084534"/>
                    </a:ext>
                  </a:extLst>
                </a:gridCol>
                <a:gridCol w="1085838">
                  <a:extLst>
                    <a:ext uri="{9D8B030D-6E8A-4147-A177-3AD203B41FA5}">
                      <a16:colId xmlns:a16="http://schemas.microsoft.com/office/drawing/2014/main" val="2782184054"/>
                    </a:ext>
                  </a:extLst>
                </a:gridCol>
                <a:gridCol w="1085838">
                  <a:extLst>
                    <a:ext uri="{9D8B030D-6E8A-4147-A177-3AD203B41FA5}">
                      <a16:colId xmlns:a16="http://schemas.microsoft.com/office/drawing/2014/main" val="2004971751"/>
                    </a:ext>
                  </a:extLst>
                </a:gridCol>
                <a:gridCol w="1165319">
                  <a:extLst>
                    <a:ext uri="{9D8B030D-6E8A-4147-A177-3AD203B41FA5}">
                      <a16:colId xmlns:a16="http://schemas.microsoft.com/office/drawing/2014/main" val="2706619627"/>
                    </a:ext>
                  </a:extLst>
                </a:gridCol>
              </a:tblGrid>
              <a:tr h="1132188">
                <a:tc>
                  <a:txBody>
                    <a:bodyPr/>
                    <a:lstStyle/>
                    <a:p>
                      <a:r>
                        <a:rPr lang="en-US" sz="1000" b="1" dirty="0"/>
                        <a:t>1.High-Efficiency Blockchain-Based Supply Chain Traceability </a:t>
                      </a:r>
                      <a:endParaRPr lang="en-IN" sz="1000" b="1" dirty="0"/>
                    </a:p>
                  </a:txBody>
                  <a:tcPr/>
                </a:tc>
                <a:tc>
                  <a:txBody>
                    <a:bodyPr/>
                    <a:lstStyle/>
                    <a:p>
                      <a:r>
                        <a:rPr lang="en-IN" sz="1000" dirty="0" err="1"/>
                        <a:t>Hanqing</a:t>
                      </a:r>
                      <a:r>
                        <a:rPr lang="en-IN" sz="1000" dirty="0"/>
                        <a:t> Wu, Shan Jiang, </a:t>
                      </a:r>
                      <a:r>
                        <a:rPr lang="en-IN" sz="1000" dirty="0" err="1"/>
                        <a:t>Jiannong</a:t>
                      </a:r>
                      <a:r>
                        <a:rPr lang="en-IN" sz="1000" dirty="0"/>
                        <a:t> Cao, IEEE Transactions on Intelligent Transportation Systems, 2023 </a:t>
                      </a:r>
                    </a:p>
                  </a:txBody>
                  <a:tcPr/>
                </a:tc>
                <a:tc>
                  <a:txBody>
                    <a:bodyPr/>
                    <a:lstStyle/>
                    <a:p>
                      <a:r>
                        <a:rPr lang="en-IN" sz="1000" dirty="0"/>
                        <a:t>Blockchain, Parallel Search Algorithms, Bipartite Graph </a:t>
                      </a:r>
                      <a:r>
                        <a:rPr lang="en-IN" sz="1000" dirty="0" err="1"/>
                        <a:t>Modeling</a:t>
                      </a:r>
                      <a:r>
                        <a:rPr lang="en-IN" sz="1000" dirty="0"/>
                        <a:t> </a:t>
                      </a:r>
                    </a:p>
                  </a:txBody>
                  <a:tcPr/>
                </a:tc>
                <a:tc>
                  <a:txBody>
                    <a:bodyPr/>
                    <a:lstStyle/>
                    <a:p>
                      <a:r>
                        <a:rPr lang="en-US" sz="1000" dirty="0"/>
                        <a:t>This paper discusses applications of blockchain to improve supply chain traceability and combat counterfeiting . </a:t>
                      </a:r>
                      <a:endParaRPr lang="en-IN" sz="1000" dirty="0"/>
                    </a:p>
                  </a:txBody>
                  <a:tcPr/>
                </a:tc>
                <a:extLst>
                  <a:ext uri="{0D108BD9-81ED-4DB2-BD59-A6C34878D82A}">
                    <a16:rowId xmlns:a16="http://schemas.microsoft.com/office/drawing/2014/main" val="3303156911"/>
                  </a:ext>
                </a:extLst>
              </a:tr>
              <a:tr h="967603">
                <a:tc>
                  <a:txBody>
                    <a:bodyPr/>
                    <a:lstStyle/>
                    <a:p>
                      <a:r>
                        <a:rPr lang="en-US" sz="1000" b="1" dirty="0"/>
                        <a:t>2.PharmaChain: A Blockchain to Ensure Counterfeit-Free Pharmaceutical Supply Chain </a:t>
                      </a:r>
                      <a:endParaRPr lang="en-IN" sz="1000" b="1" dirty="0"/>
                    </a:p>
                  </a:txBody>
                  <a:tcPr/>
                </a:tc>
                <a:tc>
                  <a:txBody>
                    <a:bodyPr/>
                    <a:lstStyle/>
                    <a:p>
                      <a:r>
                        <a:rPr lang="en-US" sz="1000" b="0" dirty="0"/>
                        <a:t>A</a:t>
                      </a:r>
                      <a:r>
                        <a:rPr lang="en-IN" sz="1000" dirty="0"/>
                        <a:t>.K. </a:t>
                      </a:r>
                      <a:r>
                        <a:rPr lang="en-IN" sz="1000" dirty="0" err="1"/>
                        <a:t>Bapatla</a:t>
                      </a:r>
                      <a:r>
                        <a:rPr lang="en-IN" sz="1000" dirty="0"/>
                        <a:t>, S.P. Mohanty, E. </a:t>
                      </a:r>
                      <a:r>
                        <a:rPr lang="en-IN" sz="1000" dirty="0" err="1"/>
                        <a:t>Kougianos</a:t>
                      </a:r>
                      <a:r>
                        <a:rPr lang="en-IN" sz="1000" dirty="0"/>
                        <a:t>, D. </a:t>
                      </a:r>
                      <a:r>
                        <a:rPr lang="en-IN" sz="1000" dirty="0" err="1"/>
                        <a:t>Puthal</a:t>
                      </a:r>
                      <a:r>
                        <a:rPr lang="en-IN" sz="1000" dirty="0"/>
                        <a:t>, A. </a:t>
                      </a:r>
                      <a:r>
                        <a:rPr lang="en-IN" sz="1000" dirty="0" err="1"/>
                        <a:t>Bapatla</a:t>
                      </a:r>
                      <a:r>
                        <a:rPr lang="en-IN" sz="1000" dirty="0"/>
                        <a:t>; IET Networks, 2023 </a:t>
                      </a:r>
                      <a:endParaRPr lang="en-IN" sz="1000" b="0" dirty="0"/>
                    </a:p>
                  </a:txBody>
                  <a:tcPr/>
                </a:tc>
                <a:tc>
                  <a:txBody>
                    <a:bodyPr/>
                    <a:lstStyle/>
                    <a:p>
                      <a:r>
                        <a:rPr lang="en-US" sz="1000" dirty="0"/>
                        <a:t>B</a:t>
                      </a:r>
                      <a:r>
                        <a:rPr lang="en-IN" sz="1000" dirty="0" err="1"/>
                        <a:t>lockchain</a:t>
                      </a:r>
                      <a:r>
                        <a:rPr lang="en-IN" sz="1000" dirty="0"/>
                        <a:t>, Smart Contracts, Pharmaceutical Supply Chain.</a:t>
                      </a:r>
                    </a:p>
                  </a:txBody>
                  <a:tcPr/>
                </a:tc>
                <a:tc>
                  <a:txBody>
                    <a:bodyPr/>
                    <a:lstStyle/>
                    <a:p>
                      <a:r>
                        <a:rPr lang="en-US" sz="1000" dirty="0"/>
                        <a:t>Develop blockchain system to combat counterfeit drugs in pharmaceutic al industry.</a:t>
                      </a:r>
                      <a:endParaRPr lang="en-IN" sz="1000" dirty="0"/>
                    </a:p>
                  </a:txBody>
                  <a:tcPr/>
                </a:tc>
                <a:extLst>
                  <a:ext uri="{0D108BD9-81ED-4DB2-BD59-A6C34878D82A}">
                    <a16:rowId xmlns:a16="http://schemas.microsoft.com/office/drawing/2014/main" val="2357818734"/>
                  </a:ext>
                </a:extLst>
              </a:tr>
            </a:tbl>
          </a:graphicData>
        </a:graphic>
      </p:graphicFrame>
      <p:graphicFrame>
        <p:nvGraphicFramePr>
          <p:cNvPr id="17" name="Table 16">
            <a:extLst>
              <a:ext uri="{FF2B5EF4-FFF2-40B4-BE49-F238E27FC236}">
                <a16:creationId xmlns:a16="http://schemas.microsoft.com/office/drawing/2014/main" id="{16DADBF6-3B09-C59B-8934-9F538AE861D8}"/>
              </a:ext>
            </a:extLst>
          </p:cNvPr>
          <p:cNvGraphicFramePr>
            <a:graphicFrameLocks noGrp="1"/>
          </p:cNvGraphicFramePr>
          <p:nvPr>
            <p:extLst>
              <p:ext uri="{D42A27DB-BD31-4B8C-83A1-F6EECF244321}">
                <p14:modId xmlns:p14="http://schemas.microsoft.com/office/powerpoint/2010/main" val="2050610969"/>
              </p:ext>
            </p:extLst>
          </p:nvPr>
        </p:nvGraphicFramePr>
        <p:xfrm>
          <a:off x="92017" y="348471"/>
          <a:ext cx="4422833" cy="396240"/>
        </p:xfrm>
        <a:graphic>
          <a:graphicData uri="http://schemas.openxmlformats.org/drawingml/2006/table">
            <a:tbl>
              <a:tblPr firstRow="1" bandRow="1">
                <a:tableStyleId>{5940675A-B579-460E-94D1-54222C63F5DA}</a:tableStyleId>
              </a:tblPr>
              <a:tblGrid>
                <a:gridCol w="1085838">
                  <a:extLst>
                    <a:ext uri="{9D8B030D-6E8A-4147-A177-3AD203B41FA5}">
                      <a16:colId xmlns:a16="http://schemas.microsoft.com/office/drawing/2014/main" val="2160051025"/>
                    </a:ext>
                  </a:extLst>
                </a:gridCol>
                <a:gridCol w="1085838">
                  <a:extLst>
                    <a:ext uri="{9D8B030D-6E8A-4147-A177-3AD203B41FA5}">
                      <a16:colId xmlns:a16="http://schemas.microsoft.com/office/drawing/2014/main" val="3925601028"/>
                    </a:ext>
                  </a:extLst>
                </a:gridCol>
                <a:gridCol w="1085838">
                  <a:extLst>
                    <a:ext uri="{9D8B030D-6E8A-4147-A177-3AD203B41FA5}">
                      <a16:colId xmlns:a16="http://schemas.microsoft.com/office/drawing/2014/main" val="875041469"/>
                    </a:ext>
                  </a:extLst>
                </a:gridCol>
                <a:gridCol w="1165319">
                  <a:extLst>
                    <a:ext uri="{9D8B030D-6E8A-4147-A177-3AD203B41FA5}">
                      <a16:colId xmlns:a16="http://schemas.microsoft.com/office/drawing/2014/main" val="1406611040"/>
                    </a:ext>
                  </a:extLst>
                </a:gridCol>
              </a:tblGrid>
              <a:tr h="289915">
                <a:tc>
                  <a:txBody>
                    <a:bodyPr/>
                    <a:lstStyle/>
                    <a:p>
                      <a:r>
                        <a:rPr lang="en-IN" sz="1000" b="1" dirty="0"/>
                        <a:t>Title</a:t>
                      </a:r>
                    </a:p>
                  </a:txBody>
                  <a:tcPr/>
                </a:tc>
                <a:tc>
                  <a:txBody>
                    <a:bodyPr/>
                    <a:lstStyle/>
                    <a:p>
                      <a:r>
                        <a:rPr lang="en-IN" sz="1000" b="1" dirty="0"/>
                        <a:t>Author, Publisher, Year </a:t>
                      </a:r>
                    </a:p>
                  </a:txBody>
                  <a:tcPr/>
                </a:tc>
                <a:tc>
                  <a:txBody>
                    <a:bodyPr/>
                    <a:lstStyle/>
                    <a:p>
                      <a:r>
                        <a:rPr lang="en-IN" sz="1000" b="1" dirty="0"/>
                        <a:t>Techniques</a:t>
                      </a:r>
                    </a:p>
                  </a:txBody>
                  <a:tcPr/>
                </a:tc>
                <a:tc>
                  <a:txBody>
                    <a:bodyPr/>
                    <a:lstStyle/>
                    <a:p>
                      <a:r>
                        <a:rPr lang="en-IN" sz="1000" b="1" dirty="0"/>
                        <a:t>Remark</a:t>
                      </a:r>
                    </a:p>
                  </a:txBody>
                  <a:tcPr/>
                </a:tc>
                <a:extLst>
                  <a:ext uri="{0D108BD9-81ED-4DB2-BD59-A6C34878D82A}">
                    <a16:rowId xmlns:a16="http://schemas.microsoft.com/office/drawing/2014/main" val="484865208"/>
                  </a:ext>
                </a:extLst>
              </a:tr>
            </a:tbl>
          </a:graphicData>
        </a:graphic>
      </p:graphicFrame>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p:nvPr/>
        </p:nvSpPr>
        <p:spPr>
          <a:xfrm>
            <a:off x="95300" y="45565"/>
            <a:ext cx="1783080" cy="244475"/>
          </a:xfrm>
          <a:prstGeom prst="rect">
            <a:avLst/>
          </a:prstGeom>
        </p:spPr>
        <p:txBody>
          <a:bodyPr vert="horz" wrap="square" lIns="0" tIns="17145" rIns="0" bIns="0" rtlCol="0">
            <a:spAutoFit/>
          </a:bodyPr>
          <a:lstStyle/>
          <a:p>
            <a:pPr marL="12700">
              <a:lnSpc>
                <a:spcPct val="100000"/>
              </a:lnSpc>
              <a:spcBef>
                <a:spcPts val="135"/>
              </a:spcBef>
            </a:pPr>
            <a:r>
              <a:rPr sz="1400" dirty="0">
                <a:solidFill>
                  <a:srgbClr val="FFFFFF"/>
                </a:solidFill>
                <a:latin typeface="Arial MT"/>
                <a:cs typeface="Arial MT"/>
              </a:rPr>
              <a:t>Literature</a:t>
            </a:r>
            <a:r>
              <a:rPr sz="1400" spc="105" dirty="0">
                <a:solidFill>
                  <a:srgbClr val="FFFFFF"/>
                </a:solidFill>
                <a:latin typeface="Arial MT"/>
                <a:cs typeface="Arial MT"/>
              </a:rPr>
              <a:t> </a:t>
            </a:r>
            <a:r>
              <a:rPr sz="1400" spc="-10" dirty="0">
                <a:solidFill>
                  <a:srgbClr val="FFFFFF"/>
                </a:solidFill>
                <a:latin typeface="Arial MT"/>
                <a:cs typeface="Arial MT"/>
              </a:rPr>
              <a:t>Survey(2/2)</a:t>
            </a:r>
            <a:endParaRPr sz="1400">
              <a:latin typeface="Arial MT"/>
              <a:cs typeface="Arial MT"/>
            </a:endParaRPr>
          </a:p>
        </p:txBody>
      </p:sp>
      <p:sp>
        <p:nvSpPr>
          <p:cNvPr id="5" name="object 5"/>
          <p:cNvSpPr txBox="1"/>
          <p:nvPr/>
        </p:nvSpPr>
        <p:spPr>
          <a:xfrm>
            <a:off x="1535976" y="3066414"/>
            <a:ext cx="1467485" cy="177800"/>
          </a:xfrm>
          <a:prstGeom prst="rect">
            <a:avLst/>
          </a:prstGeom>
        </p:spPr>
        <p:txBody>
          <a:bodyPr vert="horz" wrap="square" lIns="0" tIns="12065" rIns="0" bIns="0" rtlCol="0">
            <a:spAutoFit/>
          </a:bodyPr>
          <a:lstStyle/>
          <a:p>
            <a:pPr marL="12700">
              <a:lnSpc>
                <a:spcPct val="100000"/>
              </a:lnSpc>
              <a:spcBef>
                <a:spcPts val="95"/>
              </a:spcBef>
            </a:pPr>
            <a:r>
              <a:rPr sz="1000" spc="-25" dirty="0">
                <a:latin typeface="Arial MT"/>
                <a:cs typeface="Arial MT"/>
              </a:rPr>
              <a:t>Table </a:t>
            </a:r>
            <a:r>
              <a:rPr sz="1000" dirty="0">
                <a:latin typeface="Arial MT"/>
                <a:cs typeface="Arial MT"/>
              </a:rPr>
              <a:t>2:-Literature</a:t>
            </a:r>
            <a:r>
              <a:rPr sz="1000" spc="-20" dirty="0">
                <a:latin typeface="Arial MT"/>
                <a:cs typeface="Arial MT"/>
              </a:rPr>
              <a:t> </a:t>
            </a:r>
            <a:r>
              <a:rPr sz="1000" spc="-10" dirty="0">
                <a:latin typeface="Arial MT"/>
                <a:cs typeface="Arial MT"/>
              </a:rPr>
              <a:t>Survey</a:t>
            </a:r>
            <a:endParaRPr sz="1000" dirty="0">
              <a:latin typeface="Arial MT"/>
              <a:cs typeface="Arial MT"/>
            </a:endParaRPr>
          </a:p>
        </p:txBody>
      </p:sp>
      <p:grpSp>
        <p:nvGrpSpPr>
          <p:cNvPr id="6" name="object 6"/>
          <p:cNvGrpSpPr/>
          <p:nvPr/>
        </p:nvGrpSpPr>
        <p:grpSpPr>
          <a:xfrm>
            <a:off x="0" y="3326968"/>
            <a:ext cx="4608195" cy="129539"/>
            <a:chOff x="0" y="3326968"/>
            <a:chExt cx="4608195" cy="129539"/>
          </a:xfrm>
        </p:grpSpPr>
        <p:sp>
          <p:nvSpPr>
            <p:cNvPr id="7" name="object 7"/>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9" name="object 9"/>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1" name="object 11"/>
          <p:cNvSpPr txBox="1">
            <a:spLocks noGrp="1"/>
          </p:cNvSpPr>
          <p:nvPr>
            <p:ph type="dt" sz="half" idx="6"/>
          </p:nvPr>
        </p:nvSpPr>
        <p:spPr>
          <a:xfrm>
            <a:off x="1535887" y="3331251"/>
            <a:ext cx="1536065"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2" name="object 12"/>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3" name="object 13"/>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8</a:t>
            </a:fld>
            <a:r>
              <a:rPr spc="-15" dirty="0"/>
              <a:t> </a:t>
            </a:r>
            <a:r>
              <a:rPr dirty="0"/>
              <a:t>/</a:t>
            </a:r>
            <a:r>
              <a:rPr spc="-10" dirty="0"/>
              <a:t> </a:t>
            </a:r>
            <a:r>
              <a:rPr spc="-25" dirty="0"/>
              <a:t>21</a:t>
            </a:r>
          </a:p>
        </p:txBody>
      </p:sp>
      <p:graphicFrame>
        <p:nvGraphicFramePr>
          <p:cNvPr id="16" name="Table 15">
            <a:extLst>
              <a:ext uri="{FF2B5EF4-FFF2-40B4-BE49-F238E27FC236}">
                <a16:creationId xmlns:a16="http://schemas.microsoft.com/office/drawing/2014/main" id="{AA9B2A09-D13D-2DEF-1C1E-5EFE36F2713E}"/>
              </a:ext>
            </a:extLst>
          </p:cNvPr>
          <p:cNvGraphicFramePr>
            <a:graphicFrameLocks noGrp="1"/>
          </p:cNvGraphicFramePr>
          <p:nvPr>
            <p:extLst>
              <p:ext uri="{D42A27DB-BD31-4B8C-83A1-F6EECF244321}">
                <p14:modId xmlns:p14="http://schemas.microsoft.com/office/powerpoint/2010/main" val="4112651229"/>
              </p:ext>
            </p:extLst>
          </p:nvPr>
        </p:nvGraphicFramePr>
        <p:xfrm>
          <a:off x="95300" y="367510"/>
          <a:ext cx="4446200" cy="2712720"/>
        </p:xfrm>
        <a:graphic>
          <a:graphicData uri="http://schemas.openxmlformats.org/drawingml/2006/table">
            <a:tbl>
              <a:tblPr firstRow="1" bandRow="1">
                <a:tableStyleId>{5940675A-B579-460E-94D1-54222C63F5DA}</a:tableStyleId>
              </a:tblPr>
              <a:tblGrid>
                <a:gridCol w="1111550">
                  <a:extLst>
                    <a:ext uri="{9D8B030D-6E8A-4147-A177-3AD203B41FA5}">
                      <a16:colId xmlns:a16="http://schemas.microsoft.com/office/drawing/2014/main" val="3071253595"/>
                    </a:ext>
                  </a:extLst>
                </a:gridCol>
                <a:gridCol w="1111550">
                  <a:extLst>
                    <a:ext uri="{9D8B030D-6E8A-4147-A177-3AD203B41FA5}">
                      <a16:colId xmlns:a16="http://schemas.microsoft.com/office/drawing/2014/main" val="544777211"/>
                    </a:ext>
                  </a:extLst>
                </a:gridCol>
                <a:gridCol w="1111550">
                  <a:extLst>
                    <a:ext uri="{9D8B030D-6E8A-4147-A177-3AD203B41FA5}">
                      <a16:colId xmlns:a16="http://schemas.microsoft.com/office/drawing/2014/main" val="1105110741"/>
                    </a:ext>
                  </a:extLst>
                </a:gridCol>
                <a:gridCol w="1111550">
                  <a:extLst>
                    <a:ext uri="{9D8B030D-6E8A-4147-A177-3AD203B41FA5}">
                      <a16:colId xmlns:a16="http://schemas.microsoft.com/office/drawing/2014/main" val="1167943092"/>
                    </a:ext>
                  </a:extLst>
                </a:gridCol>
              </a:tblGrid>
              <a:tr h="387428">
                <a:tc>
                  <a:txBody>
                    <a:bodyPr/>
                    <a:lstStyle/>
                    <a:p>
                      <a:r>
                        <a:rPr lang="en-IN" sz="1000" b="1" dirty="0"/>
                        <a:t>Title</a:t>
                      </a:r>
                    </a:p>
                  </a:txBody>
                  <a:tcPr/>
                </a:tc>
                <a:tc>
                  <a:txBody>
                    <a:bodyPr/>
                    <a:lstStyle/>
                    <a:p>
                      <a:r>
                        <a:rPr lang="en-IN" sz="1000" b="1" dirty="0"/>
                        <a:t>Author, Publisher, Year </a:t>
                      </a:r>
                    </a:p>
                  </a:txBody>
                  <a:tcPr/>
                </a:tc>
                <a:tc>
                  <a:txBody>
                    <a:bodyPr/>
                    <a:lstStyle/>
                    <a:p>
                      <a:r>
                        <a:rPr lang="en-IN" sz="1000" b="1" dirty="0"/>
                        <a:t>Techniques</a:t>
                      </a:r>
                    </a:p>
                  </a:txBody>
                  <a:tcPr/>
                </a:tc>
                <a:tc>
                  <a:txBody>
                    <a:bodyPr/>
                    <a:lstStyle/>
                    <a:p>
                      <a:r>
                        <a:rPr lang="en-IN" sz="1000" b="1" dirty="0"/>
                        <a:t>Remark</a:t>
                      </a:r>
                    </a:p>
                  </a:txBody>
                  <a:tcPr/>
                </a:tc>
                <a:extLst>
                  <a:ext uri="{0D108BD9-81ED-4DB2-BD59-A6C34878D82A}">
                    <a16:rowId xmlns:a16="http://schemas.microsoft.com/office/drawing/2014/main" val="1033702035"/>
                  </a:ext>
                </a:extLst>
              </a:tr>
              <a:tr h="1281491">
                <a:tc>
                  <a:txBody>
                    <a:bodyPr/>
                    <a:lstStyle/>
                    <a:p>
                      <a:r>
                        <a:rPr lang="en-US" sz="1000" b="1" dirty="0"/>
                        <a:t>3.Blockchain &amp; IOT in Smart Cities, Drug Supp Management: Open Issues, Opportunities, and Future Directions.</a:t>
                      </a:r>
                      <a:endParaRPr lang="en-IN" sz="1000" b="1" dirty="0"/>
                    </a:p>
                  </a:txBody>
                  <a:tcPr/>
                </a:tc>
                <a:tc>
                  <a:txBody>
                    <a:bodyPr/>
                    <a:lstStyle/>
                    <a:p>
                      <a:r>
                        <a:rPr lang="en-IN" sz="1000" dirty="0"/>
                        <a:t>H. Malik, T. Anees, M. Faheem, M.U. Chaudhry, A. Ali, M.N. Asghar; Internet of Things, 2023</a:t>
                      </a:r>
                    </a:p>
                  </a:txBody>
                  <a:tcPr/>
                </a:tc>
                <a:tc>
                  <a:txBody>
                    <a:bodyPr/>
                    <a:lstStyle/>
                    <a:p>
                      <a:r>
                        <a:rPr lang="en-US" sz="1000" dirty="0"/>
                        <a:t>Blockchain, Internet of Things (IoT), Smart Cities, Drug Supply Management.</a:t>
                      </a:r>
                      <a:endParaRPr lang="en-IN" sz="1000" dirty="0"/>
                    </a:p>
                  </a:txBody>
                  <a:tcPr/>
                </a:tc>
                <a:tc>
                  <a:txBody>
                    <a:bodyPr/>
                    <a:lstStyle/>
                    <a:p>
                      <a:r>
                        <a:rPr lang="en-US" sz="1000" dirty="0"/>
                        <a:t>Explores the integration of blockchain and IoT in smart cities and drug supply chains. </a:t>
                      </a:r>
                      <a:endParaRPr lang="en-IN" sz="1000" dirty="0"/>
                    </a:p>
                  </a:txBody>
                  <a:tcPr/>
                </a:tc>
                <a:extLst>
                  <a:ext uri="{0D108BD9-81ED-4DB2-BD59-A6C34878D82A}">
                    <a16:rowId xmlns:a16="http://schemas.microsoft.com/office/drawing/2014/main" val="1476595766"/>
                  </a:ext>
                </a:extLst>
              </a:tr>
              <a:tr h="983470">
                <a:tc>
                  <a:txBody>
                    <a:bodyPr/>
                    <a:lstStyle/>
                    <a:p>
                      <a:r>
                        <a:rPr lang="en-US" sz="1000" b="1" dirty="0"/>
                        <a:t>4.</a:t>
                      </a:r>
                      <a:r>
                        <a:rPr lang="en-US" sz="1000" dirty="0"/>
                        <a:t> </a:t>
                      </a:r>
                      <a:r>
                        <a:rPr lang="en-US" sz="1000" b="1" dirty="0"/>
                        <a:t>Transparent and Traceable Food Supply Chain Management</a:t>
                      </a:r>
                      <a:endParaRPr lang="en-IN" sz="1000" b="1" dirty="0"/>
                    </a:p>
                  </a:txBody>
                  <a:tcPr/>
                </a:tc>
                <a:tc>
                  <a:txBody>
                    <a:bodyPr/>
                    <a:lstStyle/>
                    <a:p>
                      <a:r>
                        <a:rPr lang="en-IN" sz="1000" dirty="0"/>
                        <a:t>Narayan Subramanian, Atharva Joshi, Daksh Bagga; </a:t>
                      </a:r>
                      <a:r>
                        <a:rPr lang="en-IN" sz="1000" dirty="0" err="1"/>
                        <a:t>arXiv</a:t>
                      </a:r>
                      <a:r>
                        <a:rPr lang="en-IN" sz="1000" dirty="0"/>
                        <a:t>, 2023 </a:t>
                      </a:r>
                      <a:endParaRPr lang="en-IN" sz="1000" b="0" dirty="0"/>
                    </a:p>
                  </a:txBody>
                  <a:tcPr/>
                </a:tc>
                <a:tc>
                  <a:txBody>
                    <a:bodyPr/>
                    <a:lstStyle/>
                    <a:p>
                      <a:r>
                        <a:rPr lang="en-US" sz="1000" dirty="0"/>
                        <a:t>Blockchain, Digital Ledger, Product Traceability.</a:t>
                      </a:r>
                      <a:endParaRPr lang="en-IN" sz="1000" dirty="0"/>
                    </a:p>
                  </a:txBody>
                  <a:tcPr/>
                </a:tc>
                <a:tc>
                  <a:txBody>
                    <a:bodyPr/>
                    <a:lstStyle/>
                    <a:p>
                      <a:r>
                        <a:rPr lang="en-US" sz="1000" dirty="0"/>
                        <a:t>Dev blockchain syst to enhance transparency and traceability in food supply chain.</a:t>
                      </a:r>
                      <a:endParaRPr lang="en-IN" sz="1000" dirty="0"/>
                    </a:p>
                  </a:txBody>
                  <a:tcPr/>
                </a:tc>
                <a:extLst>
                  <a:ext uri="{0D108BD9-81ED-4DB2-BD59-A6C34878D82A}">
                    <a16:rowId xmlns:a16="http://schemas.microsoft.com/office/drawing/2014/main" val="3965201350"/>
                  </a:ext>
                </a:extLst>
              </a:tr>
            </a:tbl>
          </a:graphicData>
        </a:graphic>
      </p:graphicFrame>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
            <a:ext cx="4608195" cy="321945"/>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p:nvPr/>
        </p:nvSpPr>
        <p:spPr>
          <a:xfrm>
            <a:off x="95300" y="45565"/>
            <a:ext cx="1771650" cy="244475"/>
          </a:xfrm>
          <a:prstGeom prst="rect">
            <a:avLst/>
          </a:prstGeom>
        </p:spPr>
        <p:txBody>
          <a:bodyPr vert="horz" wrap="square" lIns="0" tIns="17145" rIns="0" bIns="0" rtlCol="0">
            <a:spAutoFit/>
          </a:bodyPr>
          <a:lstStyle/>
          <a:p>
            <a:pPr marL="12700">
              <a:lnSpc>
                <a:spcPct val="100000"/>
              </a:lnSpc>
              <a:spcBef>
                <a:spcPts val="135"/>
              </a:spcBef>
            </a:pPr>
            <a:r>
              <a:rPr sz="1400" dirty="0">
                <a:solidFill>
                  <a:srgbClr val="FFFFFF"/>
                </a:solidFill>
                <a:latin typeface="Arial MT"/>
                <a:cs typeface="Arial MT"/>
              </a:rPr>
              <a:t>Architectural</a:t>
            </a:r>
            <a:r>
              <a:rPr sz="1400" spc="145" dirty="0">
                <a:solidFill>
                  <a:srgbClr val="FFFFFF"/>
                </a:solidFill>
                <a:latin typeface="Arial MT"/>
                <a:cs typeface="Arial MT"/>
              </a:rPr>
              <a:t> </a:t>
            </a:r>
            <a:r>
              <a:rPr sz="1400" spc="-10" dirty="0">
                <a:solidFill>
                  <a:srgbClr val="FFFFFF"/>
                </a:solidFill>
                <a:latin typeface="Arial MT"/>
                <a:cs typeface="Arial MT"/>
              </a:rPr>
              <a:t>Diagram</a:t>
            </a:r>
            <a:endParaRPr sz="1400">
              <a:latin typeface="Arial MT"/>
              <a:cs typeface="Arial MT"/>
            </a:endParaRPr>
          </a:p>
        </p:txBody>
      </p:sp>
      <p:sp>
        <p:nvSpPr>
          <p:cNvPr id="5" name="object 5"/>
          <p:cNvSpPr txBox="1"/>
          <p:nvPr/>
        </p:nvSpPr>
        <p:spPr>
          <a:xfrm>
            <a:off x="1171752" y="2994436"/>
            <a:ext cx="2265045" cy="177800"/>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3333B2"/>
                </a:solidFill>
                <a:latin typeface="Arial MT"/>
                <a:cs typeface="Arial MT"/>
              </a:rPr>
              <a:t>Figure:</a:t>
            </a:r>
            <a:r>
              <a:rPr sz="1000" spc="-25" dirty="0">
                <a:solidFill>
                  <a:srgbClr val="3333B2"/>
                </a:solidFill>
                <a:latin typeface="Arial MT"/>
                <a:cs typeface="Arial MT"/>
              </a:rPr>
              <a:t> </a:t>
            </a:r>
            <a:r>
              <a:rPr sz="1000" dirty="0">
                <a:latin typeface="Arial MT"/>
                <a:cs typeface="Arial MT"/>
              </a:rPr>
              <a:t>1.System</a:t>
            </a:r>
            <a:r>
              <a:rPr sz="1000" spc="-25" dirty="0">
                <a:latin typeface="Arial MT"/>
                <a:cs typeface="Arial MT"/>
              </a:rPr>
              <a:t> </a:t>
            </a:r>
            <a:r>
              <a:rPr sz="1000" dirty="0">
                <a:latin typeface="Arial MT"/>
                <a:cs typeface="Arial MT"/>
              </a:rPr>
              <a:t>Architectural</a:t>
            </a:r>
            <a:r>
              <a:rPr sz="1000" spc="-25" dirty="0">
                <a:latin typeface="Arial MT"/>
                <a:cs typeface="Arial MT"/>
              </a:rPr>
              <a:t> </a:t>
            </a:r>
            <a:r>
              <a:rPr sz="1000" spc="-10" dirty="0">
                <a:latin typeface="Arial MT"/>
                <a:cs typeface="Arial MT"/>
              </a:rPr>
              <a:t>Diagram.</a:t>
            </a:r>
            <a:endParaRPr sz="1000">
              <a:latin typeface="Arial MT"/>
              <a:cs typeface="Arial MT"/>
            </a:endParaRPr>
          </a:p>
        </p:txBody>
      </p:sp>
      <p:grpSp>
        <p:nvGrpSpPr>
          <p:cNvPr id="6" name="object 6"/>
          <p:cNvGrpSpPr/>
          <p:nvPr/>
        </p:nvGrpSpPr>
        <p:grpSpPr>
          <a:xfrm>
            <a:off x="0" y="3326968"/>
            <a:ext cx="4608195" cy="129539"/>
            <a:chOff x="0" y="3326968"/>
            <a:chExt cx="4608195" cy="129539"/>
          </a:xfrm>
        </p:grpSpPr>
        <p:sp>
          <p:nvSpPr>
            <p:cNvPr id="7" name="object 7"/>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dirty="0"/>
            </a:p>
          </p:txBody>
        </p:sp>
        <p:sp>
          <p:nvSpPr>
            <p:cNvPr id="9" name="object 9"/>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8890" rIns="0" bIns="0" rtlCol="0">
            <a:spAutoFit/>
          </a:bodyPr>
          <a:lstStyle/>
          <a:p>
            <a:pPr marL="12700">
              <a:lnSpc>
                <a:spcPct val="100000"/>
              </a:lnSpc>
              <a:spcBef>
                <a:spcPts val="70"/>
              </a:spcBef>
            </a:pPr>
            <a:r>
              <a:rPr dirty="0"/>
              <a:t>Dept</a:t>
            </a:r>
            <a:r>
              <a:rPr spc="-25" dirty="0"/>
              <a:t> </a:t>
            </a:r>
            <a:r>
              <a:rPr dirty="0"/>
              <a:t>of</a:t>
            </a:r>
            <a:r>
              <a:rPr spc="-20" dirty="0"/>
              <a:t> </a:t>
            </a:r>
            <a:r>
              <a:rPr dirty="0"/>
              <a:t>Comp</a:t>
            </a:r>
            <a:r>
              <a:rPr spc="-20" dirty="0"/>
              <a:t> Engg</a:t>
            </a:r>
          </a:p>
        </p:txBody>
      </p:sp>
      <p:sp>
        <p:nvSpPr>
          <p:cNvPr id="11" name="object 11"/>
          <p:cNvSpPr txBox="1">
            <a:spLocks noGrp="1"/>
          </p:cNvSpPr>
          <p:nvPr>
            <p:ph type="dt" sz="half" idx="6"/>
          </p:nvPr>
        </p:nvSpPr>
        <p:spPr>
          <a:xfrm>
            <a:off x="1535887" y="3331252"/>
            <a:ext cx="1536065" cy="101310"/>
          </a:xfrm>
          <a:prstGeom prst="rect">
            <a:avLst/>
          </a:prstGeom>
        </p:spPr>
        <p:txBody>
          <a:bodyPr vert="horz" wrap="square" lIns="0" tIns="8890" rIns="0" bIns="0" rtlCol="0">
            <a:spAutoFit/>
          </a:bodyPr>
          <a:lstStyle/>
          <a:p>
            <a:pPr marL="12700">
              <a:lnSpc>
                <a:spcPct val="100000"/>
              </a:lnSpc>
              <a:spcBef>
                <a:spcPts val="70"/>
              </a:spcBef>
            </a:pPr>
            <a:r>
              <a:rPr lang="en-US" dirty="0"/>
              <a:t>              Securing the Supply Chain </a:t>
            </a:r>
            <a:endParaRPr spc="-10" dirty="0"/>
          </a:p>
        </p:txBody>
      </p:sp>
      <p:sp>
        <p:nvSpPr>
          <p:cNvPr id="12" name="object 12"/>
          <p:cNvSpPr txBox="1"/>
          <p:nvPr/>
        </p:nvSpPr>
        <p:spPr>
          <a:xfrm>
            <a:off x="3631272" y="3331252"/>
            <a:ext cx="483870" cy="101310"/>
          </a:xfrm>
          <a:prstGeom prst="rect">
            <a:avLst/>
          </a:prstGeom>
        </p:spPr>
        <p:txBody>
          <a:bodyPr vert="horz" wrap="square" lIns="0" tIns="8890" rIns="0" bIns="0" rtlCol="0">
            <a:spAutoFit/>
          </a:bodyPr>
          <a:lstStyle/>
          <a:p>
            <a:pPr marL="12700">
              <a:lnSpc>
                <a:spcPct val="100000"/>
              </a:lnSpc>
              <a:spcBef>
                <a:spcPts val="70"/>
              </a:spcBef>
            </a:pPr>
            <a:r>
              <a:rPr lang="en-US" sz="600" spc="-10" dirty="0">
                <a:solidFill>
                  <a:srgbClr val="FFFFFF"/>
                </a:solidFill>
                <a:latin typeface="Arial MT"/>
                <a:cs typeface="Arial MT"/>
              </a:rPr>
              <a:t>10</a:t>
            </a:r>
            <a:r>
              <a:rPr sz="600" spc="-10" dirty="0">
                <a:solidFill>
                  <a:srgbClr val="FFFFFF"/>
                </a:solidFill>
                <a:latin typeface="Arial MT"/>
                <a:cs typeface="Arial MT"/>
              </a:rPr>
              <a:t>-June-</a:t>
            </a:r>
            <a:r>
              <a:rPr sz="600" spc="-20" dirty="0">
                <a:solidFill>
                  <a:srgbClr val="FFFFFF"/>
                </a:solidFill>
                <a:latin typeface="Arial MT"/>
                <a:cs typeface="Arial MT"/>
              </a:rPr>
              <a:t>202</a:t>
            </a:r>
            <a:r>
              <a:rPr lang="en-US" sz="600" spc="-20" dirty="0">
                <a:solidFill>
                  <a:srgbClr val="FFFFFF"/>
                </a:solidFill>
                <a:latin typeface="Arial MT"/>
                <a:cs typeface="Arial MT"/>
              </a:rPr>
              <a:t>5</a:t>
            </a:r>
            <a:endParaRPr sz="600" dirty="0">
              <a:latin typeface="Arial MT"/>
              <a:cs typeface="Arial MT"/>
            </a:endParaRPr>
          </a:p>
        </p:txBody>
      </p:sp>
      <p:sp>
        <p:nvSpPr>
          <p:cNvPr id="13" name="object 13"/>
          <p:cNvSpPr txBox="1">
            <a:spLocks noGrp="1"/>
          </p:cNvSpPr>
          <p:nvPr>
            <p:ph type="sldNum" sz="quarter" idx="7"/>
          </p:nvPr>
        </p:nvSpPr>
        <p:spPr>
          <a:prstGeom prst="rect">
            <a:avLst/>
          </a:prstGeom>
        </p:spPr>
        <p:txBody>
          <a:bodyPr vert="horz" wrap="square" lIns="0" tIns="8890" rIns="0" bIns="0" rtlCol="0">
            <a:spAutoFit/>
          </a:bodyPr>
          <a:lstStyle/>
          <a:p>
            <a:pPr marL="12700">
              <a:lnSpc>
                <a:spcPct val="100000"/>
              </a:lnSpc>
              <a:spcBef>
                <a:spcPts val="70"/>
              </a:spcBef>
            </a:pPr>
            <a:fld id="{81D60167-4931-47E6-BA6A-407CBD079E47}" type="slidenum">
              <a:rPr dirty="0"/>
              <a:t>9</a:t>
            </a:fld>
            <a:r>
              <a:rPr spc="-15" dirty="0"/>
              <a:t> </a:t>
            </a:r>
            <a:r>
              <a:rPr dirty="0"/>
              <a:t>/</a:t>
            </a:r>
            <a:r>
              <a:rPr spc="-10" dirty="0"/>
              <a:t> </a:t>
            </a:r>
            <a:r>
              <a:rPr spc="-25" dirty="0"/>
              <a:t>21</a:t>
            </a:r>
          </a:p>
        </p:txBody>
      </p:sp>
      <p:pic>
        <p:nvPicPr>
          <p:cNvPr id="15" name="Picture 14">
            <a:extLst>
              <a:ext uri="{FF2B5EF4-FFF2-40B4-BE49-F238E27FC236}">
                <a16:creationId xmlns:a16="http://schemas.microsoft.com/office/drawing/2014/main" id="{2B13A4A8-0B3D-8330-9AD8-78467AC0536F}"/>
              </a:ext>
            </a:extLst>
          </p:cNvPr>
          <p:cNvPicPr>
            <a:picLocks noChangeAspect="1"/>
          </p:cNvPicPr>
          <p:nvPr/>
        </p:nvPicPr>
        <p:blipFill>
          <a:blip r:embed="rId2"/>
          <a:stretch>
            <a:fillRect/>
          </a:stretch>
        </p:blipFill>
        <p:spPr>
          <a:xfrm>
            <a:off x="411984" y="515488"/>
            <a:ext cx="3867492" cy="2429774"/>
          </a:xfrm>
          <a:prstGeom prst="rect">
            <a:avLst/>
          </a:prstGeom>
        </p:spPr>
      </p:pic>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592</TotalTime>
  <Words>1799</Words>
  <Application>Microsoft Office PowerPoint</Application>
  <PresentationFormat>Custom</PresentationFormat>
  <Paragraphs>256</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Arial MT</vt:lpstr>
      <vt:lpstr>Office Theme</vt:lpstr>
      <vt:lpstr>                                           SECURING THE SUPPLY CHAIN :                     A BLOCKCHAIN BASED ANTI COUNTERFEITING FRAMEWORK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Specifications</vt:lpstr>
      <vt:lpstr>Result(1/6)</vt:lpstr>
      <vt:lpstr>Result(2/6)</vt:lpstr>
      <vt:lpstr>Result(3/6)</vt:lpstr>
      <vt:lpstr>Result(4/6)</vt:lpstr>
      <vt:lpstr>Result(5/6)</vt:lpstr>
      <vt:lpstr>Result(6/6)</vt:lpstr>
      <vt:lpstr>Conclusion</vt:lpstr>
      <vt:lpstr>Papers Published and Participation in Project Competition</vt:lpstr>
      <vt:lpstr>Papers Published and Participation in Project Competition</vt:lpstr>
      <vt:lpstr>References I</vt:lpstr>
      <vt:lpstr>References II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Title</dc:title>
  <dc:creator>Name of Student1 Name of Student2 Name of Student3 Name of Student4  , Guide-Prof.Dr.Mrs.S. A. Itkar</dc:creator>
  <cp:lastModifiedBy>Rahul Chauhan</cp:lastModifiedBy>
  <cp:revision>20</cp:revision>
  <dcterms:created xsi:type="dcterms:W3CDTF">2025-06-07T05:39:44Z</dcterms:created>
  <dcterms:modified xsi:type="dcterms:W3CDTF">2025-06-10T04:14:45Z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2020-06-16T00:00:00Z</vt:filetime>
  </property>
  <property fmtid="{D5CDD505-2E9C-101B-9397-08002B2CF9AE}" pid="3" name="Creator">
    <vt:lpwstr>LaTeX with Beamer class</vt:lpwstr>
  </property>
  <property fmtid="{D5CDD505-2E9C-101B-9397-08002B2CF9AE}" pid="4" name="LastSaved">
    <vt:filetime>2025-06-07T00:00:00Z</vt:filetime>
  </property>
  <property fmtid="{D5CDD505-2E9C-101B-9397-08002B2CF9AE}" pid="5" name="PTEX.Fullbanner">
    <vt:lpwstr>This is pdfTeX, Version 3.14159265-2.6-1.40.18 (TeX Live 2017) kpathsea version 6.2.3</vt:lpwstr>
  </property>
  <property fmtid="{D5CDD505-2E9C-101B-9397-08002B2CF9AE}" pid="6" name="Producer">
    <vt:lpwstr>pdfTeX-1.40.18</vt:lpwstr>
  </property>
</Properties>
</file>